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3" r:id="rId3"/>
    <p:sldId id="264" r:id="rId4"/>
    <p:sldId id="262" r:id="rId5"/>
    <p:sldId id="257" r:id="rId6"/>
    <p:sldId id="258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es-MX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3366FF"/>
    <a:srgbClr val="FF5050"/>
    <a:srgbClr val="FF3300"/>
    <a:srgbClr val="C3CDDB"/>
    <a:srgbClr val="0000FF"/>
    <a:srgbClr val="FF0000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60" autoAdjust="0"/>
  </p:normalViewPr>
  <p:slideViewPr>
    <p:cSldViewPr>
      <p:cViewPr varScale="1">
        <p:scale>
          <a:sx n="109" d="100"/>
          <a:sy n="109" d="100"/>
        </p:scale>
        <p:origin x="164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9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image" Target="../media/image30.wmf"/><Relationship Id="rId18" Type="http://schemas.openxmlformats.org/officeDocument/2006/relationships/image" Target="../media/image35.wmf"/><Relationship Id="rId3" Type="http://schemas.openxmlformats.org/officeDocument/2006/relationships/image" Target="../media/image20.wmf"/><Relationship Id="rId21" Type="http://schemas.openxmlformats.org/officeDocument/2006/relationships/image" Target="../media/image38.wmf"/><Relationship Id="rId7" Type="http://schemas.openxmlformats.org/officeDocument/2006/relationships/image" Target="../media/image24.wmf"/><Relationship Id="rId12" Type="http://schemas.openxmlformats.org/officeDocument/2006/relationships/image" Target="../media/image29.wmf"/><Relationship Id="rId17" Type="http://schemas.openxmlformats.org/officeDocument/2006/relationships/image" Target="../media/image34.wmf"/><Relationship Id="rId2" Type="http://schemas.openxmlformats.org/officeDocument/2006/relationships/image" Target="../media/image19.wmf"/><Relationship Id="rId16" Type="http://schemas.openxmlformats.org/officeDocument/2006/relationships/image" Target="../media/image33.wmf"/><Relationship Id="rId20" Type="http://schemas.openxmlformats.org/officeDocument/2006/relationships/image" Target="../media/image37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24" Type="http://schemas.openxmlformats.org/officeDocument/2006/relationships/image" Target="../media/image6.wmf"/><Relationship Id="rId5" Type="http://schemas.openxmlformats.org/officeDocument/2006/relationships/image" Target="../media/image22.wmf"/><Relationship Id="rId15" Type="http://schemas.openxmlformats.org/officeDocument/2006/relationships/image" Target="../media/image32.wmf"/><Relationship Id="rId23" Type="http://schemas.openxmlformats.org/officeDocument/2006/relationships/image" Target="../media/image5.wmf"/><Relationship Id="rId10" Type="http://schemas.openxmlformats.org/officeDocument/2006/relationships/image" Target="../media/image27.wmf"/><Relationship Id="rId19" Type="http://schemas.openxmlformats.org/officeDocument/2006/relationships/image" Target="../media/image36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Relationship Id="rId14" Type="http://schemas.openxmlformats.org/officeDocument/2006/relationships/image" Target="../media/image31.wmf"/><Relationship Id="rId22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18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MX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 smtClean="0"/>
              <a:t>Haga clic para modificar el estilo de texto del patrón</a:t>
            </a:r>
          </a:p>
          <a:p>
            <a:pPr lvl="1"/>
            <a:r>
              <a:rPr lang="es-MX" smtClean="0"/>
              <a:t>Segundo nivel</a:t>
            </a:r>
          </a:p>
          <a:p>
            <a:pPr lvl="2"/>
            <a:r>
              <a:rPr lang="es-MX" smtClean="0"/>
              <a:t>Tercer nivel</a:t>
            </a:r>
          </a:p>
          <a:p>
            <a:pPr lvl="3"/>
            <a:r>
              <a:rPr lang="es-MX" smtClean="0"/>
              <a:t>Cuarto nivel</a:t>
            </a:r>
          </a:p>
          <a:p>
            <a:pPr lvl="4"/>
            <a:r>
              <a:rPr lang="es-MX" smtClean="0"/>
              <a:t>Quinto nivel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3FA4241-5870-4B9D-8B77-C0AAB2DB55A4}" type="slidenum">
              <a:rPr lang="es-MX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006522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34EF37-6330-43AC-9B96-53352C419B95}" type="slidenum">
              <a:rPr lang="es-MX"/>
              <a:pPr/>
              <a:t>1</a:t>
            </a:fld>
            <a:endParaRPr lang="es-MX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4615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B40BCA-F4E8-4138-AC20-1EEC70CD9477}" type="slidenum">
              <a:rPr lang="es-MX"/>
              <a:pPr/>
              <a:t>2</a:t>
            </a:fld>
            <a:endParaRPr lang="es-MX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3187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3C7706-AA44-40F3-B321-A99B6450A828}" type="slidenum">
              <a:rPr lang="es-MX"/>
              <a:pPr/>
              <a:t>3</a:t>
            </a:fld>
            <a:endParaRPr lang="es-MX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3548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99C5EB-983B-449C-AF96-2DFA490C29DC}" type="slidenum">
              <a:rPr lang="es-MX"/>
              <a:pPr/>
              <a:t>4</a:t>
            </a:fld>
            <a:endParaRPr lang="es-MX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5924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5AD2D0-A0C7-4E83-A490-57F2CC0A5428}" type="slidenum">
              <a:rPr lang="es-MX"/>
              <a:pPr/>
              <a:t>5</a:t>
            </a:fld>
            <a:endParaRPr lang="es-MX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76368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DF8705-79A1-413A-8EBF-E911B0AFF8D9}" type="slidenum">
              <a:rPr lang="es-MX"/>
              <a:pPr/>
              <a:t>6</a:t>
            </a:fld>
            <a:endParaRPr lang="es-MX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17095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EFAB1F-5CEB-4F2F-9E0C-59EC2FAEC176}" type="slidenum">
              <a:rPr lang="es-MX"/>
              <a:pPr/>
              <a:t>7</a:t>
            </a:fld>
            <a:endParaRPr lang="es-MX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60954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79B599-7850-4008-A37F-EC582AC384FD}" type="slidenum">
              <a:rPr lang="es-MX"/>
              <a:pPr/>
              <a:t>8</a:t>
            </a:fld>
            <a:endParaRPr lang="es-MX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95370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14F135-4AFF-41E3-B03D-3D6C10E0E577}" type="slidenum">
              <a:rPr lang="es-MX"/>
              <a:pPr/>
              <a:t>9</a:t>
            </a:fld>
            <a:endParaRPr lang="es-MX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6627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3B5FD5-03A4-43F2-9D7B-975846BA579E}" type="slidenum">
              <a:rPr lang="es-MX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7978892"/>
      </p:ext>
    </p:extLst>
  </p:cSld>
  <p:clrMapOvr>
    <a:masterClrMapping/>
  </p:clrMapOvr>
  <p:transition advClick="0" advTm="36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A0FBAB-6B56-4D71-A358-B70524337634}" type="slidenum">
              <a:rPr lang="es-MX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8022308"/>
      </p:ext>
    </p:extLst>
  </p:cSld>
  <p:clrMapOvr>
    <a:masterClrMapping/>
  </p:clrMapOvr>
  <p:transition advClick="0" advTm="36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CDDF96-4313-4389-A8C2-85766D5DBC33}" type="slidenum">
              <a:rPr lang="es-MX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366750"/>
      </p:ext>
    </p:extLst>
  </p:cSld>
  <p:clrMapOvr>
    <a:masterClrMapping/>
  </p:clrMapOvr>
  <p:transition advClick="0" advTm="36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C510CA-ED14-4C03-ABFF-332359055759}" type="slidenum">
              <a:rPr lang="es-MX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1387602"/>
      </p:ext>
    </p:extLst>
  </p:cSld>
  <p:clrMapOvr>
    <a:masterClrMapping/>
  </p:clrMapOvr>
  <p:transition advClick="0" advTm="36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B04507-C218-4555-A554-3E2A2024C9D1}" type="slidenum">
              <a:rPr lang="es-MX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6870563"/>
      </p:ext>
    </p:extLst>
  </p:cSld>
  <p:clrMapOvr>
    <a:masterClrMapping/>
  </p:clrMapOvr>
  <p:transition advClick="0" advTm="36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ADDB8E-AF46-4E50-9208-EE97A183490C}" type="slidenum">
              <a:rPr lang="es-MX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8825128"/>
      </p:ext>
    </p:extLst>
  </p:cSld>
  <p:clrMapOvr>
    <a:masterClrMapping/>
  </p:clrMapOvr>
  <p:transition advClick="0" advTm="36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9A741-98B8-4C11-8ECE-8077289F5CC5}" type="slidenum">
              <a:rPr lang="es-MX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9328697"/>
      </p:ext>
    </p:extLst>
  </p:cSld>
  <p:clrMapOvr>
    <a:masterClrMapping/>
  </p:clrMapOvr>
  <p:transition advClick="0" advTm="36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1D848A-F6B8-48D0-B799-76EB695E20FF}" type="slidenum">
              <a:rPr lang="es-MX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7117030"/>
      </p:ext>
    </p:extLst>
  </p:cSld>
  <p:clrMapOvr>
    <a:masterClrMapping/>
  </p:clrMapOvr>
  <p:transition advClick="0" advTm="36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D4B98-2194-4F52-A347-A235F7C3C94A}" type="slidenum">
              <a:rPr lang="es-MX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6000628"/>
      </p:ext>
    </p:extLst>
  </p:cSld>
  <p:clrMapOvr>
    <a:masterClrMapping/>
  </p:clrMapOvr>
  <p:transition advClick="0" advTm="36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9F2ED5-1479-4B89-8305-871130E9CE34}" type="slidenum">
              <a:rPr lang="es-MX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8401645"/>
      </p:ext>
    </p:extLst>
  </p:cSld>
  <p:clrMapOvr>
    <a:masterClrMapping/>
  </p:clrMapOvr>
  <p:transition advClick="0" advTm="36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4F757-6CB2-4F73-95C9-3F9411A39B62}" type="slidenum">
              <a:rPr lang="es-MX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2381508"/>
      </p:ext>
    </p:extLst>
  </p:cSld>
  <p:clrMapOvr>
    <a:masterClrMapping/>
  </p:clrMapOvr>
  <p:transition advClick="0" advTm="36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 smtClean="0"/>
              <a:t>Haga clic para modificar el estilo de texto del patrón</a:t>
            </a:r>
          </a:p>
          <a:p>
            <a:pPr lvl="1"/>
            <a:r>
              <a:rPr lang="es-MX" smtClean="0"/>
              <a:t>Segundo nivel</a:t>
            </a:r>
          </a:p>
          <a:p>
            <a:pPr lvl="2"/>
            <a:r>
              <a:rPr lang="es-MX" smtClean="0"/>
              <a:t>Tercer nivel</a:t>
            </a:r>
          </a:p>
          <a:p>
            <a:pPr lvl="3"/>
            <a:r>
              <a:rPr lang="es-MX" smtClean="0"/>
              <a:t>Cuarto nivel</a:t>
            </a:r>
          </a:p>
          <a:p>
            <a:pPr lvl="4"/>
            <a:r>
              <a:rPr lang="es-MX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s-MX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MX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C6B08A0-6DCF-4612-AD0E-6E0A69943EA6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36000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2.xml"/><Relationship Id="rId7" Type="http://schemas.openxmlformats.org/officeDocument/2006/relationships/slide" Target="slide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slide" Target="slide3.xml"/><Relationship Id="rId9" Type="http://schemas.openxmlformats.org/officeDocument/2006/relationships/slide" Target="slide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9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6.wmf"/><Relationship Id="rId5" Type="http://schemas.openxmlformats.org/officeDocument/2006/relationships/image" Target="../media/image7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3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6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8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5.wmf"/><Relationship Id="rId5" Type="http://schemas.openxmlformats.org/officeDocument/2006/relationships/image" Target="../media/image10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2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2.wmf"/><Relationship Id="rId18" Type="http://schemas.openxmlformats.org/officeDocument/2006/relationships/oleObject" Target="../embeddings/oleObject33.bin"/><Relationship Id="rId26" Type="http://schemas.openxmlformats.org/officeDocument/2006/relationships/image" Target="../media/image28.wmf"/><Relationship Id="rId39" Type="http://schemas.openxmlformats.org/officeDocument/2006/relationships/oleObject" Target="../embeddings/oleObject44.bin"/><Relationship Id="rId21" Type="http://schemas.openxmlformats.org/officeDocument/2006/relationships/oleObject" Target="../embeddings/oleObject35.bin"/><Relationship Id="rId34" Type="http://schemas.openxmlformats.org/officeDocument/2006/relationships/image" Target="../media/image32.wmf"/><Relationship Id="rId42" Type="http://schemas.openxmlformats.org/officeDocument/2006/relationships/image" Target="../media/image36.wmf"/><Relationship Id="rId47" Type="http://schemas.openxmlformats.org/officeDocument/2006/relationships/oleObject" Target="../embeddings/oleObject48.bin"/><Relationship Id="rId50" Type="http://schemas.openxmlformats.org/officeDocument/2006/relationships/image" Target="../media/image5.wmf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32.bin"/><Relationship Id="rId29" Type="http://schemas.openxmlformats.org/officeDocument/2006/relationships/oleObject" Target="../embeddings/oleObject39.bin"/><Relationship Id="rId11" Type="http://schemas.openxmlformats.org/officeDocument/2006/relationships/image" Target="../media/image21.wmf"/><Relationship Id="rId24" Type="http://schemas.openxmlformats.org/officeDocument/2006/relationships/image" Target="../media/image27.wmf"/><Relationship Id="rId32" Type="http://schemas.openxmlformats.org/officeDocument/2006/relationships/image" Target="../media/image31.wmf"/><Relationship Id="rId37" Type="http://schemas.openxmlformats.org/officeDocument/2006/relationships/oleObject" Target="../embeddings/oleObject43.bin"/><Relationship Id="rId40" Type="http://schemas.openxmlformats.org/officeDocument/2006/relationships/image" Target="../media/image35.wmf"/><Relationship Id="rId45" Type="http://schemas.openxmlformats.org/officeDocument/2006/relationships/oleObject" Target="../embeddings/oleObject47.bin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23" Type="http://schemas.openxmlformats.org/officeDocument/2006/relationships/oleObject" Target="../embeddings/oleObject36.bin"/><Relationship Id="rId28" Type="http://schemas.openxmlformats.org/officeDocument/2006/relationships/image" Target="../media/image29.wmf"/><Relationship Id="rId36" Type="http://schemas.openxmlformats.org/officeDocument/2006/relationships/image" Target="../media/image33.wmf"/><Relationship Id="rId49" Type="http://schemas.openxmlformats.org/officeDocument/2006/relationships/oleObject" Target="../embeddings/oleObject49.bin"/><Relationship Id="rId10" Type="http://schemas.openxmlformats.org/officeDocument/2006/relationships/oleObject" Target="../embeddings/oleObject29.bin"/><Relationship Id="rId19" Type="http://schemas.openxmlformats.org/officeDocument/2006/relationships/image" Target="../media/image25.wmf"/><Relationship Id="rId31" Type="http://schemas.openxmlformats.org/officeDocument/2006/relationships/oleObject" Target="../embeddings/oleObject40.bin"/><Relationship Id="rId44" Type="http://schemas.openxmlformats.org/officeDocument/2006/relationships/image" Target="../media/image37.wmf"/><Relationship Id="rId52" Type="http://schemas.openxmlformats.org/officeDocument/2006/relationships/image" Target="../media/image6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31.bin"/><Relationship Id="rId22" Type="http://schemas.openxmlformats.org/officeDocument/2006/relationships/image" Target="../media/image26.wmf"/><Relationship Id="rId27" Type="http://schemas.openxmlformats.org/officeDocument/2006/relationships/oleObject" Target="../embeddings/oleObject38.bin"/><Relationship Id="rId30" Type="http://schemas.openxmlformats.org/officeDocument/2006/relationships/image" Target="../media/image30.wmf"/><Relationship Id="rId35" Type="http://schemas.openxmlformats.org/officeDocument/2006/relationships/oleObject" Target="../embeddings/oleObject42.bin"/><Relationship Id="rId43" Type="http://schemas.openxmlformats.org/officeDocument/2006/relationships/oleObject" Target="../embeddings/oleObject46.bin"/><Relationship Id="rId48" Type="http://schemas.openxmlformats.org/officeDocument/2006/relationships/image" Target="../media/image39.wmf"/><Relationship Id="rId8" Type="http://schemas.openxmlformats.org/officeDocument/2006/relationships/oleObject" Target="../embeddings/oleObject28.bin"/><Relationship Id="rId51" Type="http://schemas.openxmlformats.org/officeDocument/2006/relationships/oleObject" Target="../embeddings/oleObject50.bin"/><Relationship Id="rId3" Type="http://schemas.openxmlformats.org/officeDocument/2006/relationships/notesSlide" Target="../notesSlides/notesSlide8.xml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24.wmf"/><Relationship Id="rId25" Type="http://schemas.openxmlformats.org/officeDocument/2006/relationships/oleObject" Target="../embeddings/oleObject37.bin"/><Relationship Id="rId33" Type="http://schemas.openxmlformats.org/officeDocument/2006/relationships/oleObject" Target="../embeddings/oleObject41.bin"/><Relationship Id="rId38" Type="http://schemas.openxmlformats.org/officeDocument/2006/relationships/image" Target="../media/image34.wmf"/><Relationship Id="rId46" Type="http://schemas.openxmlformats.org/officeDocument/2006/relationships/image" Target="../media/image38.wmf"/><Relationship Id="rId20" Type="http://schemas.openxmlformats.org/officeDocument/2006/relationships/oleObject" Target="../embeddings/oleObject34.bin"/><Relationship Id="rId41" Type="http://schemas.openxmlformats.org/officeDocument/2006/relationships/oleObject" Target="../embeddings/oleObject45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.wmf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5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2.bin"/><Relationship Id="rId11" Type="http://schemas.openxmlformats.org/officeDocument/2006/relationships/oleObject" Target="../embeddings/oleObject55.bin"/><Relationship Id="rId5" Type="http://schemas.openxmlformats.org/officeDocument/2006/relationships/image" Target="../media/image18.wmf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54.bin"/><Relationship Id="rId4" Type="http://schemas.openxmlformats.org/officeDocument/2006/relationships/oleObject" Target="../embeddings/oleObject51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5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549275"/>
          </a:xfrm>
        </p:spPr>
        <p:txBody>
          <a:bodyPr/>
          <a:lstStyle/>
          <a:p>
            <a:r>
              <a:rPr lang="es-MX" sz="3200"/>
              <a:t>Ecuaciones Cuadráticas</a:t>
            </a:r>
          </a:p>
        </p:txBody>
      </p:sp>
      <p:sp>
        <p:nvSpPr>
          <p:cNvPr id="2091" name="Text Box 43"/>
          <p:cNvSpPr txBox="1">
            <a:spLocks noChangeArrowheads="1"/>
          </p:cNvSpPr>
          <p:nvPr/>
        </p:nvSpPr>
        <p:spPr bwMode="auto">
          <a:xfrm>
            <a:off x="7524750" y="6669088"/>
            <a:ext cx="16240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800">
                <a:solidFill>
                  <a:srgbClr val="FF0000"/>
                </a:solidFill>
              </a:rPr>
              <a:t>Prof. Ing. Jaime Chávez Carrillo</a:t>
            </a:r>
          </a:p>
        </p:txBody>
      </p:sp>
      <p:sp>
        <p:nvSpPr>
          <p:cNvPr id="2092" name="Text Box 44"/>
          <p:cNvSpPr txBox="1">
            <a:spLocks noChangeArrowheads="1"/>
          </p:cNvSpPr>
          <p:nvPr/>
        </p:nvSpPr>
        <p:spPr bwMode="auto">
          <a:xfrm>
            <a:off x="0" y="549275"/>
            <a:ext cx="914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/>
              <a:t>Una Ecuación Cuadrática es una Expresión Algebraica que tiene por lo menos un Término Cuadrático.</a:t>
            </a:r>
          </a:p>
        </p:txBody>
      </p:sp>
      <p:sp>
        <p:nvSpPr>
          <p:cNvPr id="2093" name="Text Box 45"/>
          <p:cNvSpPr txBox="1">
            <a:spLocks noChangeArrowheads="1"/>
          </p:cNvSpPr>
          <p:nvPr/>
        </p:nvSpPr>
        <p:spPr bwMode="auto">
          <a:xfrm>
            <a:off x="0" y="1190625"/>
            <a:ext cx="7448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La forma General de una Ecuación Cuadrática o de Segundo Grado es:</a:t>
            </a:r>
          </a:p>
        </p:txBody>
      </p:sp>
      <p:sp>
        <p:nvSpPr>
          <p:cNvPr id="2094" name="Text Box 46"/>
          <p:cNvSpPr txBox="1">
            <a:spLocks noChangeArrowheads="1"/>
          </p:cNvSpPr>
          <p:nvPr/>
        </p:nvSpPr>
        <p:spPr bwMode="auto">
          <a:xfrm>
            <a:off x="1547813" y="1557338"/>
            <a:ext cx="290036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3000">
                <a:solidFill>
                  <a:srgbClr val="FF0000"/>
                </a:solidFill>
              </a:rPr>
              <a:t>ax</a:t>
            </a:r>
            <a:r>
              <a:rPr lang="es-MX" sz="3000" baseline="30000">
                <a:solidFill>
                  <a:srgbClr val="FF0000"/>
                </a:solidFill>
              </a:rPr>
              <a:t>2</a:t>
            </a:r>
            <a:r>
              <a:rPr lang="es-MX" sz="3000">
                <a:solidFill>
                  <a:srgbClr val="FF0000"/>
                </a:solidFill>
              </a:rPr>
              <a:t> + bx + c = </a:t>
            </a:r>
            <a:r>
              <a:rPr lang="en-US" sz="2800">
                <a:solidFill>
                  <a:srgbClr val="FF0000"/>
                </a:solidFill>
                <a:cs typeface="Arial" charset="0"/>
              </a:rPr>
              <a:t>Ø</a:t>
            </a:r>
          </a:p>
        </p:txBody>
      </p:sp>
      <p:sp>
        <p:nvSpPr>
          <p:cNvPr id="2095" name="Line 47"/>
          <p:cNvSpPr>
            <a:spLocks noChangeShapeType="1"/>
          </p:cNvSpPr>
          <p:nvPr/>
        </p:nvSpPr>
        <p:spPr bwMode="auto">
          <a:xfrm flipV="1">
            <a:off x="3571875" y="19891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2096" name="Line 48"/>
          <p:cNvSpPr>
            <a:spLocks noChangeShapeType="1"/>
          </p:cNvSpPr>
          <p:nvPr/>
        </p:nvSpPr>
        <p:spPr bwMode="auto">
          <a:xfrm>
            <a:off x="3571875" y="220503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2097" name="Line 49"/>
          <p:cNvSpPr>
            <a:spLocks noChangeShapeType="1"/>
          </p:cNvSpPr>
          <p:nvPr/>
        </p:nvSpPr>
        <p:spPr bwMode="auto">
          <a:xfrm flipV="1">
            <a:off x="2779713" y="1989138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2098" name="Line 50"/>
          <p:cNvSpPr>
            <a:spLocks noChangeShapeType="1"/>
          </p:cNvSpPr>
          <p:nvPr/>
        </p:nvSpPr>
        <p:spPr bwMode="auto">
          <a:xfrm flipV="1">
            <a:off x="2779713" y="2493963"/>
            <a:ext cx="2087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2099" name="Line 51"/>
          <p:cNvSpPr>
            <a:spLocks noChangeShapeType="1"/>
          </p:cNvSpPr>
          <p:nvPr/>
        </p:nvSpPr>
        <p:spPr bwMode="auto">
          <a:xfrm flipV="1">
            <a:off x="1843088" y="1989138"/>
            <a:ext cx="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2100" name="Line 52"/>
          <p:cNvSpPr>
            <a:spLocks noChangeShapeType="1"/>
          </p:cNvSpPr>
          <p:nvPr/>
        </p:nvSpPr>
        <p:spPr bwMode="auto">
          <a:xfrm>
            <a:off x="1843088" y="2781300"/>
            <a:ext cx="3024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2101" name="Text Box 53"/>
          <p:cNvSpPr txBox="1">
            <a:spLocks noChangeArrowheads="1"/>
          </p:cNvSpPr>
          <p:nvPr/>
        </p:nvSpPr>
        <p:spPr bwMode="auto">
          <a:xfrm>
            <a:off x="4854575" y="1982788"/>
            <a:ext cx="2533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Término Independiente</a:t>
            </a:r>
          </a:p>
        </p:txBody>
      </p:sp>
      <p:sp>
        <p:nvSpPr>
          <p:cNvPr id="2102" name="Text Box 54"/>
          <p:cNvSpPr txBox="1">
            <a:spLocks noChangeArrowheads="1"/>
          </p:cNvSpPr>
          <p:nvPr/>
        </p:nvSpPr>
        <p:spPr bwMode="auto">
          <a:xfrm>
            <a:off x="0" y="4221163"/>
            <a:ext cx="1403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Ecuaciones</a:t>
            </a:r>
          </a:p>
          <a:p>
            <a:pPr algn="l"/>
            <a:r>
              <a:rPr lang="es-MX"/>
              <a:t>Cuadráticas</a:t>
            </a:r>
          </a:p>
        </p:txBody>
      </p:sp>
      <p:sp>
        <p:nvSpPr>
          <p:cNvPr id="2103" name="Text Box 55"/>
          <p:cNvSpPr txBox="1">
            <a:spLocks noChangeArrowheads="1"/>
          </p:cNvSpPr>
          <p:nvPr/>
        </p:nvSpPr>
        <p:spPr bwMode="auto">
          <a:xfrm>
            <a:off x="1716088" y="3429000"/>
            <a:ext cx="1416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Incompletas</a:t>
            </a:r>
          </a:p>
        </p:txBody>
      </p:sp>
      <p:sp>
        <p:nvSpPr>
          <p:cNvPr id="2104" name="Text Box 56"/>
          <p:cNvSpPr txBox="1">
            <a:spLocks noChangeArrowheads="1"/>
          </p:cNvSpPr>
          <p:nvPr/>
        </p:nvSpPr>
        <p:spPr bwMode="auto">
          <a:xfrm>
            <a:off x="1773238" y="5222875"/>
            <a:ext cx="1276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Completas</a:t>
            </a:r>
          </a:p>
        </p:txBody>
      </p:sp>
      <p:sp>
        <p:nvSpPr>
          <p:cNvPr id="2105" name="Text Box 57"/>
          <p:cNvSpPr txBox="1">
            <a:spLocks noChangeArrowheads="1"/>
          </p:cNvSpPr>
          <p:nvPr/>
        </p:nvSpPr>
        <p:spPr bwMode="auto">
          <a:xfrm>
            <a:off x="3348038" y="3213100"/>
            <a:ext cx="781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FF0000"/>
                </a:solidFill>
                <a:hlinkClick r:id="rId3" action="ppaction://hlinksldjump"/>
              </a:rPr>
              <a:t>Puras</a:t>
            </a:r>
            <a:endParaRPr lang="es-MX">
              <a:solidFill>
                <a:srgbClr val="FF0000"/>
              </a:solidFill>
            </a:endParaRPr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3367088" y="3717925"/>
            <a:ext cx="844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FF0000"/>
                </a:solidFill>
                <a:hlinkClick r:id="rId4" action="ppaction://hlinksldjump"/>
              </a:rPr>
              <a:t>Mixtas</a:t>
            </a:r>
            <a:endParaRPr lang="es-MX">
              <a:solidFill>
                <a:srgbClr val="FF0000"/>
              </a:solidFill>
            </a:endParaRPr>
          </a:p>
        </p:txBody>
      </p:sp>
      <p:sp>
        <p:nvSpPr>
          <p:cNvPr id="2107" name="Text Box 59"/>
          <p:cNvSpPr txBox="1">
            <a:spLocks noChangeArrowheads="1"/>
          </p:cNvSpPr>
          <p:nvPr/>
        </p:nvSpPr>
        <p:spPr bwMode="auto">
          <a:xfrm>
            <a:off x="3348038" y="4864100"/>
            <a:ext cx="1543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Factorización</a:t>
            </a:r>
          </a:p>
        </p:txBody>
      </p:sp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3348038" y="4292600"/>
            <a:ext cx="3054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FF0000"/>
                </a:solidFill>
                <a:hlinkClick r:id="rId5" action="ppaction://hlinksldjump"/>
              </a:rPr>
              <a:t>Trinomio Cuadrado Perfecto</a:t>
            </a:r>
            <a:endParaRPr lang="es-MX">
              <a:solidFill>
                <a:srgbClr val="FF0000"/>
              </a:solidFill>
            </a:endParaRPr>
          </a:p>
        </p:txBody>
      </p:sp>
      <p:sp>
        <p:nvSpPr>
          <p:cNvPr id="2111" name="Text Box 63"/>
          <p:cNvSpPr txBox="1">
            <a:spLocks noChangeArrowheads="1"/>
          </p:cNvSpPr>
          <p:nvPr/>
        </p:nvSpPr>
        <p:spPr bwMode="auto">
          <a:xfrm>
            <a:off x="5000625" y="4652963"/>
            <a:ext cx="698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FF0000"/>
                </a:solidFill>
                <a:hlinkClick r:id="rId6" action="ppaction://hlinksldjump"/>
              </a:rPr>
              <a:t>a = 1</a:t>
            </a:r>
            <a:endParaRPr lang="es-MX">
              <a:solidFill>
                <a:srgbClr val="FF0000"/>
              </a:solidFill>
            </a:endParaRPr>
          </a:p>
        </p:txBody>
      </p:sp>
      <p:sp>
        <p:nvSpPr>
          <p:cNvPr id="2112" name="Text Box 64"/>
          <p:cNvSpPr txBox="1">
            <a:spLocks noChangeArrowheads="1"/>
          </p:cNvSpPr>
          <p:nvPr/>
        </p:nvSpPr>
        <p:spPr bwMode="auto">
          <a:xfrm>
            <a:off x="5000625" y="5080000"/>
            <a:ext cx="6905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FF0000"/>
                </a:solidFill>
                <a:hlinkClick r:id="rId7" action="ppaction://hlinksldjump"/>
              </a:rPr>
              <a:t>a </a:t>
            </a:r>
            <a:r>
              <a:rPr lang="es-MX">
                <a:solidFill>
                  <a:srgbClr val="FF0000"/>
                </a:solidFill>
                <a:cs typeface="Arial" charset="0"/>
                <a:hlinkClick r:id="rId7" action="ppaction://hlinksldjump"/>
              </a:rPr>
              <a:t>≠ 1</a:t>
            </a:r>
            <a:endParaRPr lang="es-MX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2113" name="Text Box 65"/>
          <p:cNvSpPr txBox="1">
            <a:spLocks noChangeArrowheads="1"/>
          </p:cNvSpPr>
          <p:nvPr/>
        </p:nvSpPr>
        <p:spPr bwMode="auto">
          <a:xfrm>
            <a:off x="3348038" y="5583238"/>
            <a:ext cx="4718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Completando el Trinomio Cuadrado Perfecto</a:t>
            </a:r>
          </a:p>
        </p:txBody>
      </p:sp>
      <p:sp>
        <p:nvSpPr>
          <p:cNvPr id="2114" name="Text Box 66"/>
          <p:cNvSpPr txBox="1">
            <a:spLocks noChangeArrowheads="1"/>
          </p:cNvSpPr>
          <p:nvPr/>
        </p:nvSpPr>
        <p:spPr bwMode="auto">
          <a:xfrm>
            <a:off x="3379788" y="6230938"/>
            <a:ext cx="2317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FF0000"/>
                </a:solidFill>
                <a:hlinkClick r:id="rId8" action="ppaction://hlinksldjump"/>
              </a:rPr>
              <a:t>Por Fórmula General</a:t>
            </a:r>
            <a:endParaRPr lang="es-MX">
              <a:solidFill>
                <a:srgbClr val="FF0000"/>
              </a:solidFill>
            </a:endParaRPr>
          </a:p>
        </p:txBody>
      </p:sp>
      <p:sp>
        <p:nvSpPr>
          <p:cNvPr id="2115" name="Text Box 67"/>
          <p:cNvSpPr txBox="1">
            <a:spLocks noChangeArrowheads="1"/>
          </p:cNvSpPr>
          <p:nvPr/>
        </p:nvSpPr>
        <p:spPr bwMode="auto">
          <a:xfrm>
            <a:off x="8172450" y="5373688"/>
            <a:ext cx="698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FF0000"/>
                </a:solidFill>
                <a:hlinkClick r:id="rId9" action="ppaction://hlinksldjump"/>
              </a:rPr>
              <a:t>a = 1</a:t>
            </a:r>
            <a:endParaRPr lang="es-MX">
              <a:solidFill>
                <a:srgbClr val="FF0000"/>
              </a:solidFill>
            </a:endParaRPr>
          </a:p>
        </p:txBody>
      </p:sp>
      <p:sp>
        <p:nvSpPr>
          <p:cNvPr id="2116" name="Text Box 68"/>
          <p:cNvSpPr txBox="1">
            <a:spLocks noChangeArrowheads="1"/>
          </p:cNvSpPr>
          <p:nvPr/>
        </p:nvSpPr>
        <p:spPr bwMode="auto">
          <a:xfrm>
            <a:off x="8172450" y="5800725"/>
            <a:ext cx="6905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FF0000"/>
                </a:solidFill>
                <a:hlinkClick r:id="rId9" action="ppaction://hlinksldjump"/>
              </a:rPr>
              <a:t>a </a:t>
            </a:r>
            <a:r>
              <a:rPr lang="es-MX">
                <a:solidFill>
                  <a:srgbClr val="FF0000"/>
                </a:solidFill>
                <a:cs typeface="Arial" charset="0"/>
                <a:hlinkClick r:id="rId9" action="ppaction://hlinksldjump"/>
              </a:rPr>
              <a:t>≠ 1</a:t>
            </a:r>
            <a:endParaRPr lang="es-MX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2117" name="AutoShape 69"/>
          <p:cNvSpPr>
            <a:spLocks/>
          </p:cNvSpPr>
          <p:nvPr/>
        </p:nvSpPr>
        <p:spPr bwMode="auto">
          <a:xfrm>
            <a:off x="1403350" y="3284538"/>
            <a:ext cx="431800" cy="3313112"/>
          </a:xfrm>
          <a:prstGeom prst="leftBrace">
            <a:avLst>
              <a:gd name="adj1" fmla="val 6394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2118" name="AutoShape 70"/>
          <p:cNvSpPr>
            <a:spLocks/>
          </p:cNvSpPr>
          <p:nvPr/>
        </p:nvSpPr>
        <p:spPr bwMode="auto">
          <a:xfrm>
            <a:off x="3132138" y="3141663"/>
            <a:ext cx="287337" cy="936625"/>
          </a:xfrm>
          <a:prstGeom prst="leftBrace">
            <a:avLst>
              <a:gd name="adj1" fmla="val 2716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2119" name="AutoShape 71"/>
          <p:cNvSpPr>
            <a:spLocks/>
          </p:cNvSpPr>
          <p:nvPr/>
        </p:nvSpPr>
        <p:spPr bwMode="auto">
          <a:xfrm>
            <a:off x="3130550" y="4292600"/>
            <a:ext cx="288925" cy="2305050"/>
          </a:xfrm>
          <a:prstGeom prst="leftBrace">
            <a:avLst>
              <a:gd name="adj1" fmla="val 6648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2120" name="AutoShape 72"/>
          <p:cNvSpPr>
            <a:spLocks/>
          </p:cNvSpPr>
          <p:nvPr/>
        </p:nvSpPr>
        <p:spPr bwMode="auto">
          <a:xfrm>
            <a:off x="4859338" y="4652963"/>
            <a:ext cx="215900" cy="793750"/>
          </a:xfrm>
          <a:prstGeom prst="leftBrace">
            <a:avLst>
              <a:gd name="adj1" fmla="val 3063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2121" name="AutoShape 73"/>
          <p:cNvSpPr>
            <a:spLocks/>
          </p:cNvSpPr>
          <p:nvPr/>
        </p:nvSpPr>
        <p:spPr bwMode="auto">
          <a:xfrm>
            <a:off x="8027988" y="5373688"/>
            <a:ext cx="215900" cy="793750"/>
          </a:xfrm>
          <a:prstGeom prst="leftBrace">
            <a:avLst>
              <a:gd name="adj1" fmla="val 3063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2122" name="Text Box 74"/>
          <p:cNvSpPr txBox="1">
            <a:spLocks noChangeArrowheads="1"/>
          </p:cNvSpPr>
          <p:nvPr/>
        </p:nvSpPr>
        <p:spPr bwMode="auto">
          <a:xfrm>
            <a:off x="4859338" y="2276475"/>
            <a:ext cx="1695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Término Lineal</a:t>
            </a:r>
          </a:p>
        </p:txBody>
      </p:sp>
      <p:sp>
        <p:nvSpPr>
          <p:cNvPr id="2123" name="Text Box 75"/>
          <p:cNvSpPr txBox="1">
            <a:spLocks noChangeArrowheads="1"/>
          </p:cNvSpPr>
          <p:nvPr/>
        </p:nvSpPr>
        <p:spPr bwMode="auto">
          <a:xfrm>
            <a:off x="4854575" y="2565400"/>
            <a:ext cx="2190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Término Cuadrático</a:t>
            </a:r>
          </a:p>
        </p:txBody>
      </p:sp>
      <p:sp>
        <p:nvSpPr>
          <p:cNvPr id="2127" name="AutoShape 79">
            <a:hlinkClick r:id="" action="ppaction://hlinkshowjump?jump=endshow" highlightClick="1"/>
          </p:cNvPr>
          <p:cNvSpPr>
            <a:spLocks noChangeArrowheads="1"/>
          </p:cNvSpPr>
          <p:nvPr/>
        </p:nvSpPr>
        <p:spPr bwMode="auto">
          <a:xfrm>
            <a:off x="4356100" y="6524625"/>
            <a:ext cx="412750" cy="287338"/>
          </a:xfrm>
          <a:prstGeom prst="actionButtonBlank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s-MX" sz="1500"/>
              <a:t>Fin</a:t>
            </a:r>
          </a:p>
        </p:txBody>
      </p:sp>
    </p:spTree>
  </p:cSld>
  <p:clrMapOvr>
    <a:masterClrMapping/>
  </p:clrMapOvr>
  <p:transition advClick="0" advTm="36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200"/>
                            </p:stCondLst>
                            <p:childTnLst>
                              <p:par>
                                <p:cTn id="11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7600"/>
                            </p:stCondLst>
                            <p:childTnLst>
                              <p:par>
                                <p:cTn id="17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41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7100"/>
                            </p:stCondLst>
                            <p:childTnLst>
                              <p:par>
                                <p:cTn id="32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882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1820"/>
                            </p:stCondLst>
                            <p:childTnLst>
                              <p:par>
                                <p:cTn id="45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338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36380"/>
                            </p:stCondLst>
                            <p:childTnLst>
                              <p:par>
                                <p:cTn id="58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38220"/>
                            </p:stCondLst>
                            <p:childTnLst>
                              <p:par>
                                <p:cTn id="64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2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2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401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43100"/>
                            </p:stCondLst>
                            <p:childTnLst>
                              <p:par>
                                <p:cTn id="74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2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2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4580"/>
                            </p:stCondLst>
                            <p:childTnLst>
                              <p:par>
                                <p:cTn id="80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2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2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598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48980"/>
                            </p:stCondLst>
                            <p:childTnLst>
                              <p:par>
                                <p:cTn id="90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80"/>
                                        <p:tgtEl>
                                          <p:spTgt spid="2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80"/>
                                        <p:tgtEl>
                                          <p:spTgt spid="2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80"/>
                                        <p:tgtEl>
                                          <p:spTgt spid="2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220"/>
                            </p:stCondLst>
                            <p:childTnLst>
                              <p:par>
                                <p:cTn id="96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80"/>
                                        <p:tgtEl>
                                          <p:spTgt spid="2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80"/>
                                        <p:tgtEl>
                                          <p:spTgt spid="2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80"/>
                                        <p:tgtEl>
                                          <p:spTgt spid="2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515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2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54500"/>
                            </p:stCondLst>
                            <p:childTnLst>
                              <p:par>
                                <p:cTn id="106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8" dur="80"/>
                                        <p:tgtEl>
                                          <p:spTgt spid="2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9" dur="80"/>
                                        <p:tgtEl>
                                          <p:spTgt spid="2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80"/>
                                        <p:tgtEl>
                                          <p:spTgt spid="2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56500"/>
                            </p:stCondLst>
                            <p:childTnLst>
                              <p:par>
                                <p:cTn id="112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2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2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58060"/>
                            </p:stCondLst>
                            <p:childTnLst>
                              <p:par>
                                <p:cTn id="118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2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61060"/>
                            </p:stCondLst>
                            <p:childTnLst>
                              <p:par>
                                <p:cTn id="122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4" dur="80"/>
                                        <p:tgtEl>
                                          <p:spTgt spid="2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5" dur="80"/>
                                        <p:tgtEl>
                                          <p:spTgt spid="2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80"/>
                                        <p:tgtEl>
                                          <p:spTgt spid="2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62220"/>
                            </p:stCondLst>
                            <p:childTnLst>
                              <p:par>
                                <p:cTn id="128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0" dur="80"/>
                                        <p:tgtEl>
                                          <p:spTgt spid="2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1" dur="80"/>
                                        <p:tgtEl>
                                          <p:spTgt spid="2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80"/>
                                        <p:tgtEl>
                                          <p:spTgt spid="2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63380"/>
                            </p:stCondLst>
                            <p:childTnLst>
                              <p:par>
                                <p:cTn id="134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6" dur="80"/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7" dur="80"/>
                                        <p:tgtEl>
                                          <p:spTgt spid="2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80"/>
                                        <p:tgtEl>
                                          <p:spTgt spid="2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65900"/>
                            </p:stCondLst>
                            <p:childTnLst>
                              <p:par>
                                <p:cTn id="140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2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68900"/>
                            </p:stCondLst>
                            <p:childTnLst>
                              <p:par>
                                <p:cTn id="144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6" dur="80"/>
                                        <p:tgtEl>
                                          <p:spTgt spid="2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7" dur="80"/>
                                        <p:tgtEl>
                                          <p:spTgt spid="2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80"/>
                                        <p:tgtEl>
                                          <p:spTgt spid="2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70060"/>
                            </p:stCondLst>
                            <p:childTnLst>
                              <p:par>
                                <p:cTn id="150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2" dur="80"/>
                                        <p:tgtEl>
                                          <p:spTgt spid="21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3" dur="80"/>
                                        <p:tgtEl>
                                          <p:spTgt spid="2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80"/>
                                        <p:tgtEl>
                                          <p:spTgt spid="2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71220"/>
                            </p:stCondLst>
                            <p:childTnLst>
                              <p:par>
                                <p:cTn id="156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8" dur="80"/>
                                        <p:tgtEl>
                                          <p:spTgt spid="2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9" dur="80"/>
                                        <p:tgtEl>
                                          <p:spTgt spid="2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80"/>
                                        <p:tgtEl>
                                          <p:spTgt spid="2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72940"/>
                            </p:stCondLst>
                            <p:childTnLst>
                              <p:par>
                                <p:cTn id="162" presetID="26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1" grpId="0"/>
      <p:bldP spid="2092" grpId="0"/>
      <p:bldP spid="2093" grpId="0"/>
      <p:bldP spid="2094" grpId="0"/>
      <p:bldP spid="2095" grpId="0" animBg="1"/>
      <p:bldP spid="2096" grpId="0" animBg="1"/>
      <p:bldP spid="2097" grpId="0" animBg="1"/>
      <p:bldP spid="2098" grpId="0" animBg="1"/>
      <p:bldP spid="2099" grpId="0" animBg="1"/>
      <p:bldP spid="2100" grpId="0" animBg="1"/>
      <p:bldP spid="2101" grpId="0"/>
      <p:bldP spid="2102" grpId="0"/>
      <p:bldP spid="2103" grpId="0"/>
      <p:bldP spid="2104" grpId="0"/>
      <p:bldP spid="2105" grpId="0"/>
      <p:bldP spid="2106" grpId="0"/>
      <p:bldP spid="2107" grpId="0"/>
      <p:bldP spid="2108" grpId="0"/>
      <p:bldP spid="2111" grpId="0"/>
      <p:bldP spid="2112" grpId="0"/>
      <p:bldP spid="2113" grpId="0"/>
      <p:bldP spid="2114" grpId="0"/>
      <p:bldP spid="2115" grpId="0"/>
      <p:bldP spid="2116" grpId="0"/>
      <p:bldP spid="2117" grpId="0" animBg="1"/>
      <p:bldP spid="2118" grpId="0" animBg="1"/>
      <p:bldP spid="2119" grpId="0" animBg="1"/>
      <p:bldP spid="2120" grpId="0" animBg="1"/>
      <p:bldP spid="2121" grpId="0" animBg="1"/>
      <p:bldP spid="2122" grpId="0"/>
      <p:bldP spid="21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549275"/>
          </a:xfrm>
        </p:spPr>
        <p:txBody>
          <a:bodyPr/>
          <a:lstStyle/>
          <a:p>
            <a:r>
              <a:rPr lang="es-MX" sz="3000"/>
              <a:t>Ecuación Cuadrática Pura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7524750" y="6669088"/>
            <a:ext cx="16240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800">
                <a:solidFill>
                  <a:srgbClr val="FF0000"/>
                </a:solidFill>
              </a:rPr>
              <a:t>Prof. Ing. Jaime Chávez Carrillo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0" y="981075"/>
            <a:ext cx="914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/>
              <a:t>Una Ecuación Cuadrática Pura, es aquella Expresión Algebraica que consta de Dos Términos, el Término Cuadrático y el Término Independiente.</a:t>
            </a: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3538538" y="1700213"/>
            <a:ext cx="20637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3000">
                <a:solidFill>
                  <a:srgbClr val="FF0000"/>
                </a:solidFill>
              </a:rPr>
              <a:t>ax</a:t>
            </a:r>
            <a:r>
              <a:rPr lang="es-MX" sz="3000" baseline="30000">
                <a:solidFill>
                  <a:srgbClr val="FF0000"/>
                </a:solidFill>
              </a:rPr>
              <a:t>2</a:t>
            </a:r>
            <a:r>
              <a:rPr lang="es-MX" sz="3000">
                <a:solidFill>
                  <a:srgbClr val="FF0000"/>
                </a:solidFill>
              </a:rPr>
              <a:t> + c = </a:t>
            </a:r>
            <a:r>
              <a:rPr lang="en-US" sz="2800">
                <a:solidFill>
                  <a:srgbClr val="FF0000"/>
                </a:solidFill>
                <a:cs typeface="Arial" charset="0"/>
              </a:rPr>
              <a:t>Ø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50800" y="2349500"/>
            <a:ext cx="9093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/>
              <a:t>Donde </a:t>
            </a:r>
            <a:r>
              <a:rPr lang="es-MX" b="1">
                <a:solidFill>
                  <a:srgbClr val="FF0000"/>
                </a:solidFill>
              </a:rPr>
              <a:t>“a”</a:t>
            </a:r>
            <a:r>
              <a:rPr lang="es-MX"/>
              <a:t> es el Coeficiente del Término Cuadrático y </a:t>
            </a:r>
            <a:r>
              <a:rPr lang="es-MX" b="1">
                <a:solidFill>
                  <a:srgbClr val="FF0000"/>
                </a:solidFill>
              </a:rPr>
              <a:t>“c”</a:t>
            </a:r>
            <a:r>
              <a:rPr lang="es-MX"/>
              <a:t> es el Término Independiente.</a:t>
            </a: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2339975" y="2909888"/>
            <a:ext cx="465138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2500">
                <a:solidFill>
                  <a:srgbClr val="0000FF"/>
                </a:solidFill>
              </a:rPr>
              <a:t>Si</a:t>
            </a:r>
          </a:p>
        </p:txBody>
      </p:sp>
      <p:sp>
        <p:nvSpPr>
          <p:cNvPr id="25627" name="Text Box 27"/>
          <p:cNvSpPr txBox="1">
            <a:spLocks noChangeArrowheads="1"/>
          </p:cNvSpPr>
          <p:nvPr/>
        </p:nvSpPr>
        <p:spPr bwMode="auto">
          <a:xfrm>
            <a:off x="468313" y="3540125"/>
            <a:ext cx="10080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/>
              <a:t>X</a:t>
            </a:r>
            <a:r>
              <a:rPr lang="es-MX" baseline="-25000"/>
              <a:t>1,2</a:t>
            </a:r>
            <a:r>
              <a:rPr lang="es-MX"/>
              <a:t> = </a:t>
            </a:r>
            <a:r>
              <a:rPr lang="en-US" sz="2000">
                <a:cs typeface="Arial" charset="0"/>
              </a:rPr>
              <a:t>±</a:t>
            </a:r>
          </a:p>
        </p:txBody>
      </p:sp>
      <p:graphicFrame>
        <p:nvGraphicFramePr>
          <p:cNvPr id="25628" name="Object 28"/>
          <p:cNvGraphicFramePr>
            <a:graphicFrameLocks noChangeAspect="1"/>
          </p:cNvGraphicFramePr>
          <p:nvPr/>
        </p:nvGraphicFramePr>
        <p:xfrm>
          <a:off x="1331913" y="3357563"/>
          <a:ext cx="595312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1" name="Equation" r:id="rId4" imgW="368280" imgH="444240" progId="Equation.DSMT4">
                  <p:embed/>
                </p:oleObj>
              </mc:Choice>
              <mc:Fallback>
                <p:oleObj name="Equation" r:id="rId4" imgW="368280" imgH="44424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3357563"/>
                        <a:ext cx="595312" cy="738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468313" y="4313238"/>
            <a:ext cx="10080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/>
              <a:t>X</a:t>
            </a:r>
            <a:r>
              <a:rPr lang="es-MX" baseline="-25000"/>
              <a:t>1,2</a:t>
            </a:r>
            <a:r>
              <a:rPr lang="es-MX"/>
              <a:t> = </a:t>
            </a:r>
            <a:r>
              <a:rPr lang="en-US" sz="2000">
                <a:cs typeface="Arial" charset="0"/>
              </a:rPr>
              <a:t>±</a:t>
            </a:r>
          </a:p>
        </p:txBody>
      </p:sp>
      <p:graphicFrame>
        <p:nvGraphicFramePr>
          <p:cNvPr id="25630" name="Object 30"/>
          <p:cNvGraphicFramePr>
            <a:graphicFrameLocks noChangeAspect="1"/>
          </p:cNvGraphicFramePr>
          <p:nvPr/>
        </p:nvGraphicFramePr>
        <p:xfrm>
          <a:off x="1331913" y="4130675"/>
          <a:ext cx="1292225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2" name="Equation" r:id="rId6" imgW="799920" imgH="444240" progId="Equation.DSMT4">
                  <p:embed/>
                </p:oleObj>
              </mc:Choice>
              <mc:Fallback>
                <p:oleObj name="Equation" r:id="rId6" imgW="799920" imgH="44424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130675"/>
                        <a:ext cx="1292225" cy="738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33" name="Text Box 33"/>
          <p:cNvSpPr txBox="1">
            <a:spLocks noChangeArrowheads="1"/>
          </p:cNvSpPr>
          <p:nvPr/>
        </p:nvSpPr>
        <p:spPr bwMode="auto">
          <a:xfrm>
            <a:off x="2943225" y="2924175"/>
            <a:ext cx="227647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s-MX" sz="2500">
                <a:solidFill>
                  <a:srgbClr val="FF0000"/>
                </a:solidFill>
              </a:rPr>
              <a:t>4x</a:t>
            </a:r>
            <a:r>
              <a:rPr lang="es-MX" sz="2500" baseline="30000">
                <a:solidFill>
                  <a:srgbClr val="FF0000"/>
                </a:solidFill>
              </a:rPr>
              <a:t>2</a:t>
            </a:r>
            <a:r>
              <a:rPr lang="es-MX" sz="2500">
                <a:solidFill>
                  <a:srgbClr val="FF0000"/>
                </a:solidFill>
              </a:rPr>
              <a:t> – 1</a:t>
            </a:r>
            <a:r>
              <a:rPr lang="en-US" sz="2500">
                <a:solidFill>
                  <a:srgbClr val="FF0000"/>
                </a:solidFill>
                <a:cs typeface="Arial" charset="0"/>
              </a:rPr>
              <a:t>ØØ</a:t>
            </a:r>
            <a:r>
              <a:rPr lang="es-MX" sz="2500">
                <a:solidFill>
                  <a:srgbClr val="FF0000"/>
                </a:solidFill>
              </a:rPr>
              <a:t> = </a:t>
            </a:r>
            <a:r>
              <a:rPr lang="en-US" sz="2500">
                <a:solidFill>
                  <a:srgbClr val="FF0000"/>
                </a:solidFill>
                <a:cs typeface="Arial" charset="0"/>
              </a:rPr>
              <a:t>Ø</a:t>
            </a:r>
          </a:p>
        </p:txBody>
      </p:sp>
      <p:sp>
        <p:nvSpPr>
          <p:cNvPr id="25634" name="Text Box 34"/>
          <p:cNvSpPr txBox="1">
            <a:spLocks noChangeArrowheads="1"/>
          </p:cNvSpPr>
          <p:nvPr/>
        </p:nvSpPr>
        <p:spPr bwMode="auto">
          <a:xfrm>
            <a:off x="5370513" y="2924175"/>
            <a:ext cx="1506537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2500">
                <a:solidFill>
                  <a:srgbClr val="0000FF"/>
                </a:solidFill>
              </a:rPr>
              <a:t>Entonces</a:t>
            </a:r>
          </a:p>
        </p:txBody>
      </p:sp>
      <p:sp>
        <p:nvSpPr>
          <p:cNvPr id="25635" name="Text Box 35"/>
          <p:cNvSpPr txBox="1">
            <a:spLocks noChangeArrowheads="1"/>
          </p:cNvSpPr>
          <p:nvPr/>
        </p:nvSpPr>
        <p:spPr bwMode="auto">
          <a:xfrm>
            <a:off x="2555875" y="4327525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/>
              <a:t>= </a:t>
            </a:r>
            <a:r>
              <a:rPr lang="en-US" sz="2000">
                <a:cs typeface="Arial" charset="0"/>
              </a:rPr>
              <a:t>±</a:t>
            </a:r>
          </a:p>
        </p:txBody>
      </p:sp>
      <p:graphicFrame>
        <p:nvGraphicFramePr>
          <p:cNvPr id="25636" name="Object 36"/>
          <p:cNvGraphicFramePr>
            <a:graphicFrameLocks noChangeAspect="1"/>
          </p:cNvGraphicFramePr>
          <p:nvPr/>
        </p:nvGraphicFramePr>
        <p:xfrm>
          <a:off x="3000375" y="4130675"/>
          <a:ext cx="779463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3" name="Equation" r:id="rId8" imgW="482400" imgH="444240" progId="Equation.DSMT4">
                  <p:embed/>
                </p:oleObj>
              </mc:Choice>
              <mc:Fallback>
                <p:oleObj name="Equation" r:id="rId8" imgW="482400" imgH="44424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5" y="4130675"/>
                        <a:ext cx="779463" cy="738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37" name="Text Box 37"/>
          <p:cNvSpPr txBox="1">
            <a:spLocks noChangeArrowheads="1"/>
          </p:cNvSpPr>
          <p:nvPr/>
        </p:nvSpPr>
        <p:spPr bwMode="auto">
          <a:xfrm>
            <a:off x="3706813" y="4327525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/>
              <a:t>= </a:t>
            </a:r>
            <a:r>
              <a:rPr lang="en-US" sz="2000">
                <a:cs typeface="Arial" charset="0"/>
              </a:rPr>
              <a:t>±</a:t>
            </a:r>
          </a:p>
        </p:txBody>
      </p:sp>
      <p:graphicFrame>
        <p:nvGraphicFramePr>
          <p:cNvPr id="25638" name="Object 38"/>
          <p:cNvGraphicFramePr>
            <a:graphicFrameLocks noChangeAspect="1"/>
          </p:cNvGraphicFramePr>
          <p:nvPr/>
        </p:nvGraphicFramePr>
        <p:xfrm>
          <a:off x="4140200" y="4310063"/>
          <a:ext cx="514350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4" name="Equation" r:id="rId10" imgW="317160" imgH="228600" progId="Equation.DSMT4">
                  <p:embed/>
                </p:oleObj>
              </mc:Choice>
              <mc:Fallback>
                <p:oleObj name="Equation" r:id="rId10" imgW="317160" imgH="2286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4310063"/>
                        <a:ext cx="514350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39" name="Text Box 39"/>
          <p:cNvSpPr txBox="1">
            <a:spLocks noChangeArrowheads="1"/>
          </p:cNvSpPr>
          <p:nvPr/>
        </p:nvSpPr>
        <p:spPr bwMode="auto">
          <a:xfrm>
            <a:off x="4643438" y="4327525"/>
            <a:ext cx="86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/>
              <a:t>= </a:t>
            </a:r>
            <a:r>
              <a:rPr lang="en-US" sz="2000">
                <a:cs typeface="Arial" charset="0"/>
              </a:rPr>
              <a:t>± 5</a:t>
            </a:r>
          </a:p>
        </p:txBody>
      </p:sp>
      <p:sp>
        <p:nvSpPr>
          <p:cNvPr id="25641" name="Freeform 41"/>
          <p:cNvSpPr>
            <a:spLocks/>
          </p:cNvSpPr>
          <p:nvPr/>
        </p:nvSpPr>
        <p:spPr bwMode="auto">
          <a:xfrm>
            <a:off x="2727325" y="4941888"/>
            <a:ext cx="3689350" cy="1563687"/>
          </a:xfrm>
          <a:custGeom>
            <a:avLst/>
            <a:gdLst>
              <a:gd name="T0" fmla="*/ 1070 w 2324"/>
              <a:gd name="T1" fmla="*/ 109 h 985"/>
              <a:gd name="T2" fmla="*/ 1152 w 2324"/>
              <a:gd name="T3" fmla="*/ 74 h 985"/>
              <a:gd name="T4" fmla="*/ 1205 w 2324"/>
              <a:gd name="T5" fmla="*/ 139 h 985"/>
              <a:gd name="T6" fmla="*/ 1463 w 2324"/>
              <a:gd name="T7" fmla="*/ 139 h 985"/>
              <a:gd name="T8" fmla="*/ 1569 w 2324"/>
              <a:gd name="T9" fmla="*/ 92 h 985"/>
              <a:gd name="T10" fmla="*/ 1669 w 2324"/>
              <a:gd name="T11" fmla="*/ 9 h 985"/>
              <a:gd name="T12" fmla="*/ 1769 w 2324"/>
              <a:gd name="T13" fmla="*/ 209 h 985"/>
              <a:gd name="T14" fmla="*/ 2051 w 2324"/>
              <a:gd name="T15" fmla="*/ 50 h 985"/>
              <a:gd name="T16" fmla="*/ 2145 w 2324"/>
              <a:gd name="T17" fmla="*/ 27 h 985"/>
              <a:gd name="T18" fmla="*/ 2316 w 2324"/>
              <a:gd name="T19" fmla="*/ 438 h 985"/>
              <a:gd name="T20" fmla="*/ 2204 w 2324"/>
              <a:gd name="T21" fmla="*/ 574 h 985"/>
              <a:gd name="T22" fmla="*/ 2239 w 2324"/>
              <a:gd name="T23" fmla="*/ 820 h 985"/>
              <a:gd name="T24" fmla="*/ 2098 w 2324"/>
              <a:gd name="T25" fmla="*/ 956 h 985"/>
              <a:gd name="T26" fmla="*/ 1992 w 2324"/>
              <a:gd name="T27" fmla="*/ 885 h 985"/>
              <a:gd name="T28" fmla="*/ 1787 w 2324"/>
              <a:gd name="T29" fmla="*/ 785 h 985"/>
              <a:gd name="T30" fmla="*/ 1646 w 2324"/>
              <a:gd name="T31" fmla="*/ 926 h 985"/>
              <a:gd name="T32" fmla="*/ 1581 w 2324"/>
              <a:gd name="T33" fmla="*/ 985 h 985"/>
              <a:gd name="T34" fmla="*/ 1499 w 2324"/>
              <a:gd name="T35" fmla="*/ 844 h 985"/>
              <a:gd name="T36" fmla="*/ 1258 w 2324"/>
              <a:gd name="T37" fmla="*/ 914 h 985"/>
              <a:gd name="T38" fmla="*/ 1134 w 2324"/>
              <a:gd name="T39" fmla="*/ 862 h 985"/>
              <a:gd name="T40" fmla="*/ 1046 w 2324"/>
              <a:gd name="T41" fmla="*/ 779 h 985"/>
              <a:gd name="T42" fmla="*/ 970 w 2324"/>
              <a:gd name="T43" fmla="*/ 844 h 985"/>
              <a:gd name="T44" fmla="*/ 864 w 2324"/>
              <a:gd name="T45" fmla="*/ 897 h 985"/>
              <a:gd name="T46" fmla="*/ 335 w 2324"/>
              <a:gd name="T47" fmla="*/ 891 h 985"/>
              <a:gd name="T48" fmla="*/ 147 w 2324"/>
              <a:gd name="T49" fmla="*/ 785 h 985"/>
              <a:gd name="T50" fmla="*/ 65 w 2324"/>
              <a:gd name="T51" fmla="*/ 668 h 985"/>
              <a:gd name="T52" fmla="*/ 12 w 2324"/>
              <a:gd name="T53" fmla="*/ 579 h 985"/>
              <a:gd name="T54" fmla="*/ 23 w 2324"/>
              <a:gd name="T55" fmla="*/ 480 h 985"/>
              <a:gd name="T56" fmla="*/ 94 w 2324"/>
              <a:gd name="T57" fmla="*/ 444 h 985"/>
              <a:gd name="T58" fmla="*/ 100 w 2324"/>
              <a:gd name="T59" fmla="*/ 239 h 985"/>
              <a:gd name="T60" fmla="*/ 241 w 2324"/>
              <a:gd name="T61" fmla="*/ 145 h 985"/>
              <a:gd name="T62" fmla="*/ 482 w 2324"/>
              <a:gd name="T63" fmla="*/ 180 h 985"/>
              <a:gd name="T64" fmla="*/ 658 w 2324"/>
              <a:gd name="T65" fmla="*/ 150 h 985"/>
              <a:gd name="T66" fmla="*/ 717 w 2324"/>
              <a:gd name="T67" fmla="*/ 197 h 985"/>
              <a:gd name="T68" fmla="*/ 887 w 2324"/>
              <a:gd name="T69" fmla="*/ 162 h 985"/>
              <a:gd name="T70" fmla="*/ 940 w 2324"/>
              <a:gd name="T71" fmla="*/ 103 h 985"/>
              <a:gd name="T72" fmla="*/ 934 w 2324"/>
              <a:gd name="T73" fmla="*/ 162 h 9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324" h="985">
                <a:moveTo>
                  <a:pt x="923" y="203"/>
                </a:moveTo>
                <a:cubicBezTo>
                  <a:pt x="972" y="166"/>
                  <a:pt x="1016" y="138"/>
                  <a:pt x="1070" y="109"/>
                </a:cubicBezTo>
                <a:cubicBezTo>
                  <a:pt x="1085" y="101"/>
                  <a:pt x="1101" y="92"/>
                  <a:pt x="1117" y="86"/>
                </a:cubicBezTo>
                <a:cubicBezTo>
                  <a:pt x="1129" y="82"/>
                  <a:pt x="1152" y="74"/>
                  <a:pt x="1152" y="74"/>
                </a:cubicBezTo>
                <a:cubicBezTo>
                  <a:pt x="1174" y="76"/>
                  <a:pt x="1203" y="63"/>
                  <a:pt x="1217" y="80"/>
                </a:cubicBezTo>
                <a:cubicBezTo>
                  <a:pt x="1230" y="96"/>
                  <a:pt x="1207" y="119"/>
                  <a:pt x="1205" y="139"/>
                </a:cubicBezTo>
                <a:cubicBezTo>
                  <a:pt x="1204" y="156"/>
                  <a:pt x="1217" y="160"/>
                  <a:pt x="1228" y="168"/>
                </a:cubicBezTo>
                <a:cubicBezTo>
                  <a:pt x="1311" y="164"/>
                  <a:pt x="1385" y="165"/>
                  <a:pt x="1463" y="139"/>
                </a:cubicBezTo>
                <a:cubicBezTo>
                  <a:pt x="1479" y="134"/>
                  <a:pt x="1518" y="126"/>
                  <a:pt x="1534" y="115"/>
                </a:cubicBezTo>
                <a:cubicBezTo>
                  <a:pt x="1546" y="107"/>
                  <a:pt x="1569" y="92"/>
                  <a:pt x="1569" y="92"/>
                </a:cubicBezTo>
                <a:cubicBezTo>
                  <a:pt x="1583" y="50"/>
                  <a:pt x="1603" y="28"/>
                  <a:pt x="1640" y="3"/>
                </a:cubicBezTo>
                <a:cubicBezTo>
                  <a:pt x="1650" y="5"/>
                  <a:pt x="1665" y="0"/>
                  <a:pt x="1669" y="9"/>
                </a:cubicBezTo>
                <a:cubicBezTo>
                  <a:pt x="1689" y="53"/>
                  <a:pt x="1656" y="102"/>
                  <a:pt x="1710" y="121"/>
                </a:cubicBezTo>
                <a:cubicBezTo>
                  <a:pt x="1723" y="161"/>
                  <a:pt x="1732" y="184"/>
                  <a:pt x="1769" y="209"/>
                </a:cubicBezTo>
                <a:cubicBezTo>
                  <a:pt x="1814" y="198"/>
                  <a:pt x="1836" y="169"/>
                  <a:pt x="1875" y="145"/>
                </a:cubicBezTo>
                <a:cubicBezTo>
                  <a:pt x="1932" y="110"/>
                  <a:pt x="1991" y="80"/>
                  <a:pt x="2051" y="50"/>
                </a:cubicBezTo>
                <a:cubicBezTo>
                  <a:pt x="2061" y="45"/>
                  <a:pt x="2070" y="36"/>
                  <a:pt x="2081" y="33"/>
                </a:cubicBezTo>
                <a:cubicBezTo>
                  <a:pt x="2102" y="28"/>
                  <a:pt x="2124" y="29"/>
                  <a:pt x="2145" y="27"/>
                </a:cubicBezTo>
                <a:cubicBezTo>
                  <a:pt x="2114" y="177"/>
                  <a:pt x="2092" y="362"/>
                  <a:pt x="2269" y="391"/>
                </a:cubicBezTo>
                <a:cubicBezTo>
                  <a:pt x="2285" y="408"/>
                  <a:pt x="2302" y="419"/>
                  <a:pt x="2316" y="438"/>
                </a:cubicBezTo>
                <a:cubicBezTo>
                  <a:pt x="2324" y="467"/>
                  <a:pt x="2298" y="560"/>
                  <a:pt x="2263" y="568"/>
                </a:cubicBezTo>
                <a:cubicBezTo>
                  <a:pt x="2244" y="573"/>
                  <a:pt x="2224" y="572"/>
                  <a:pt x="2204" y="574"/>
                </a:cubicBezTo>
                <a:cubicBezTo>
                  <a:pt x="2190" y="593"/>
                  <a:pt x="2186" y="609"/>
                  <a:pt x="2180" y="632"/>
                </a:cubicBezTo>
                <a:cubicBezTo>
                  <a:pt x="2197" y="700"/>
                  <a:pt x="2197" y="761"/>
                  <a:pt x="2239" y="820"/>
                </a:cubicBezTo>
                <a:cubicBezTo>
                  <a:pt x="2229" y="861"/>
                  <a:pt x="2233" y="910"/>
                  <a:pt x="2186" y="926"/>
                </a:cubicBezTo>
                <a:cubicBezTo>
                  <a:pt x="2159" y="945"/>
                  <a:pt x="2130" y="948"/>
                  <a:pt x="2098" y="956"/>
                </a:cubicBezTo>
                <a:cubicBezTo>
                  <a:pt x="2080" y="954"/>
                  <a:pt x="2062" y="954"/>
                  <a:pt x="2045" y="950"/>
                </a:cubicBezTo>
                <a:cubicBezTo>
                  <a:pt x="2018" y="943"/>
                  <a:pt x="2006" y="905"/>
                  <a:pt x="1992" y="885"/>
                </a:cubicBezTo>
                <a:cubicBezTo>
                  <a:pt x="1953" y="829"/>
                  <a:pt x="1918" y="784"/>
                  <a:pt x="1851" y="762"/>
                </a:cubicBezTo>
                <a:cubicBezTo>
                  <a:pt x="1828" y="768"/>
                  <a:pt x="1810" y="779"/>
                  <a:pt x="1787" y="785"/>
                </a:cubicBezTo>
                <a:cubicBezTo>
                  <a:pt x="1768" y="798"/>
                  <a:pt x="1747" y="802"/>
                  <a:pt x="1728" y="815"/>
                </a:cubicBezTo>
                <a:cubicBezTo>
                  <a:pt x="1692" y="840"/>
                  <a:pt x="1674" y="892"/>
                  <a:pt x="1646" y="926"/>
                </a:cubicBezTo>
                <a:cubicBezTo>
                  <a:pt x="1636" y="938"/>
                  <a:pt x="1628" y="952"/>
                  <a:pt x="1616" y="962"/>
                </a:cubicBezTo>
                <a:cubicBezTo>
                  <a:pt x="1605" y="971"/>
                  <a:pt x="1581" y="985"/>
                  <a:pt x="1581" y="985"/>
                </a:cubicBezTo>
                <a:cubicBezTo>
                  <a:pt x="1573" y="973"/>
                  <a:pt x="1565" y="962"/>
                  <a:pt x="1557" y="950"/>
                </a:cubicBezTo>
                <a:cubicBezTo>
                  <a:pt x="1536" y="919"/>
                  <a:pt x="1568" y="851"/>
                  <a:pt x="1499" y="844"/>
                </a:cubicBezTo>
                <a:cubicBezTo>
                  <a:pt x="1466" y="841"/>
                  <a:pt x="1432" y="840"/>
                  <a:pt x="1399" y="838"/>
                </a:cubicBezTo>
                <a:cubicBezTo>
                  <a:pt x="1356" y="867"/>
                  <a:pt x="1308" y="903"/>
                  <a:pt x="1258" y="914"/>
                </a:cubicBezTo>
                <a:cubicBezTo>
                  <a:pt x="1228" y="912"/>
                  <a:pt x="1196" y="920"/>
                  <a:pt x="1169" y="909"/>
                </a:cubicBezTo>
                <a:cubicBezTo>
                  <a:pt x="1151" y="901"/>
                  <a:pt x="1134" y="862"/>
                  <a:pt x="1134" y="862"/>
                </a:cubicBezTo>
                <a:cubicBezTo>
                  <a:pt x="1123" y="828"/>
                  <a:pt x="1111" y="785"/>
                  <a:pt x="1075" y="773"/>
                </a:cubicBezTo>
                <a:cubicBezTo>
                  <a:pt x="1065" y="775"/>
                  <a:pt x="1055" y="774"/>
                  <a:pt x="1046" y="779"/>
                </a:cubicBezTo>
                <a:cubicBezTo>
                  <a:pt x="1040" y="783"/>
                  <a:pt x="1039" y="792"/>
                  <a:pt x="1034" y="797"/>
                </a:cubicBezTo>
                <a:cubicBezTo>
                  <a:pt x="1014" y="814"/>
                  <a:pt x="989" y="825"/>
                  <a:pt x="970" y="844"/>
                </a:cubicBezTo>
                <a:cubicBezTo>
                  <a:pt x="945" y="870"/>
                  <a:pt x="973" y="858"/>
                  <a:pt x="940" y="867"/>
                </a:cubicBezTo>
                <a:cubicBezTo>
                  <a:pt x="894" y="899"/>
                  <a:pt x="919" y="889"/>
                  <a:pt x="864" y="897"/>
                </a:cubicBezTo>
                <a:cubicBezTo>
                  <a:pt x="750" y="894"/>
                  <a:pt x="647" y="932"/>
                  <a:pt x="558" y="873"/>
                </a:cubicBezTo>
                <a:cubicBezTo>
                  <a:pt x="451" y="877"/>
                  <a:pt x="413" y="865"/>
                  <a:pt x="335" y="891"/>
                </a:cubicBezTo>
                <a:cubicBezTo>
                  <a:pt x="255" y="886"/>
                  <a:pt x="234" y="892"/>
                  <a:pt x="176" y="856"/>
                </a:cubicBezTo>
                <a:cubicBezTo>
                  <a:pt x="168" y="831"/>
                  <a:pt x="156" y="810"/>
                  <a:pt x="147" y="785"/>
                </a:cubicBezTo>
                <a:cubicBezTo>
                  <a:pt x="142" y="770"/>
                  <a:pt x="138" y="745"/>
                  <a:pt x="129" y="732"/>
                </a:cubicBezTo>
                <a:cubicBezTo>
                  <a:pt x="111" y="706"/>
                  <a:pt x="83" y="695"/>
                  <a:pt x="65" y="668"/>
                </a:cubicBezTo>
                <a:cubicBezTo>
                  <a:pt x="48" y="643"/>
                  <a:pt x="58" y="655"/>
                  <a:pt x="35" y="632"/>
                </a:cubicBezTo>
                <a:cubicBezTo>
                  <a:pt x="28" y="613"/>
                  <a:pt x="18" y="598"/>
                  <a:pt x="12" y="579"/>
                </a:cubicBezTo>
                <a:cubicBezTo>
                  <a:pt x="8" y="567"/>
                  <a:pt x="0" y="544"/>
                  <a:pt x="0" y="544"/>
                </a:cubicBezTo>
                <a:cubicBezTo>
                  <a:pt x="7" y="525"/>
                  <a:pt x="9" y="494"/>
                  <a:pt x="23" y="480"/>
                </a:cubicBezTo>
                <a:cubicBezTo>
                  <a:pt x="33" y="470"/>
                  <a:pt x="47" y="464"/>
                  <a:pt x="59" y="456"/>
                </a:cubicBezTo>
                <a:cubicBezTo>
                  <a:pt x="69" y="449"/>
                  <a:pt x="94" y="444"/>
                  <a:pt x="94" y="444"/>
                </a:cubicBezTo>
                <a:cubicBezTo>
                  <a:pt x="138" y="412"/>
                  <a:pt x="129" y="363"/>
                  <a:pt x="100" y="321"/>
                </a:cubicBezTo>
                <a:cubicBezTo>
                  <a:pt x="119" y="293"/>
                  <a:pt x="108" y="270"/>
                  <a:pt x="100" y="239"/>
                </a:cubicBezTo>
                <a:cubicBezTo>
                  <a:pt x="105" y="187"/>
                  <a:pt x="101" y="159"/>
                  <a:pt x="153" y="145"/>
                </a:cubicBezTo>
                <a:cubicBezTo>
                  <a:pt x="181" y="125"/>
                  <a:pt x="209" y="134"/>
                  <a:pt x="241" y="145"/>
                </a:cubicBezTo>
                <a:cubicBezTo>
                  <a:pt x="269" y="200"/>
                  <a:pt x="301" y="213"/>
                  <a:pt x="353" y="239"/>
                </a:cubicBezTo>
                <a:cubicBezTo>
                  <a:pt x="408" y="230"/>
                  <a:pt x="433" y="196"/>
                  <a:pt x="482" y="180"/>
                </a:cubicBezTo>
                <a:cubicBezTo>
                  <a:pt x="504" y="164"/>
                  <a:pt x="526" y="155"/>
                  <a:pt x="552" y="145"/>
                </a:cubicBezTo>
                <a:cubicBezTo>
                  <a:pt x="587" y="147"/>
                  <a:pt x="624" y="142"/>
                  <a:pt x="658" y="150"/>
                </a:cubicBezTo>
                <a:cubicBezTo>
                  <a:pt x="668" y="152"/>
                  <a:pt x="670" y="166"/>
                  <a:pt x="676" y="174"/>
                </a:cubicBezTo>
                <a:cubicBezTo>
                  <a:pt x="695" y="197"/>
                  <a:pt x="688" y="191"/>
                  <a:pt x="717" y="197"/>
                </a:cubicBezTo>
                <a:cubicBezTo>
                  <a:pt x="754" y="222"/>
                  <a:pt x="794" y="204"/>
                  <a:pt x="834" y="192"/>
                </a:cubicBezTo>
                <a:cubicBezTo>
                  <a:pt x="875" y="165"/>
                  <a:pt x="856" y="173"/>
                  <a:pt x="887" y="162"/>
                </a:cubicBezTo>
                <a:cubicBezTo>
                  <a:pt x="896" y="137"/>
                  <a:pt x="911" y="133"/>
                  <a:pt x="934" y="121"/>
                </a:cubicBezTo>
                <a:cubicBezTo>
                  <a:pt x="936" y="115"/>
                  <a:pt x="934" y="106"/>
                  <a:pt x="940" y="103"/>
                </a:cubicBezTo>
                <a:cubicBezTo>
                  <a:pt x="946" y="100"/>
                  <a:pt x="957" y="103"/>
                  <a:pt x="958" y="109"/>
                </a:cubicBezTo>
                <a:cubicBezTo>
                  <a:pt x="963" y="143"/>
                  <a:pt x="943" y="140"/>
                  <a:pt x="934" y="162"/>
                </a:cubicBezTo>
                <a:cubicBezTo>
                  <a:pt x="929" y="175"/>
                  <a:pt x="927" y="189"/>
                  <a:pt x="923" y="203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graphicFrame>
        <p:nvGraphicFramePr>
          <p:cNvPr id="25642" name="Object 42"/>
          <p:cNvGraphicFramePr>
            <a:graphicFrameLocks noChangeAspect="1"/>
          </p:cNvGraphicFramePr>
          <p:nvPr/>
        </p:nvGraphicFramePr>
        <p:xfrm>
          <a:off x="3052763" y="5600700"/>
          <a:ext cx="633412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5" name="Equation" r:id="rId12" imgW="139680" imgH="126720" progId="Equation.DSMT4">
                  <p:embed/>
                </p:oleObj>
              </mc:Choice>
              <mc:Fallback>
                <p:oleObj name="Equation" r:id="rId12" imgW="139680" imgH="12672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2763" y="5600700"/>
                        <a:ext cx="633412" cy="30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43" name="Text Box 43"/>
          <p:cNvSpPr txBox="1">
            <a:spLocks noChangeArrowheads="1"/>
          </p:cNvSpPr>
          <p:nvPr/>
        </p:nvSpPr>
        <p:spPr bwMode="auto">
          <a:xfrm>
            <a:off x="3394075" y="5567363"/>
            <a:ext cx="8715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FF0000"/>
                </a:solidFill>
              </a:rPr>
              <a:t>X</a:t>
            </a:r>
            <a:r>
              <a:rPr lang="es-MX" baseline="-25000">
                <a:solidFill>
                  <a:srgbClr val="FF0000"/>
                </a:solidFill>
              </a:rPr>
              <a:t>1</a:t>
            </a:r>
            <a:r>
              <a:rPr lang="es-MX">
                <a:solidFill>
                  <a:srgbClr val="FF0000"/>
                </a:solidFill>
              </a:rPr>
              <a:t> =  5</a:t>
            </a:r>
          </a:p>
        </p:txBody>
      </p:sp>
      <p:graphicFrame>
        <p:nvGraphicFramePr>
          <p:cNvPr id="25644" name="Object 44"/>
          <p:cNvGraphicFramePr>
            <a:graphicFrameLocks noChangeAspect="1"/>
          </p:cNvGraphicFramePr>
          <p:nvPr/>
        </p:nvGraphicFramePr>
        <p:xfrm>
          <a:off x="4473575" y="5546725"/>
          <a:ext cx="358775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6" name="Equation" r:id="rId14" imgW="139680" imgH="126720" progId="Equation.DSMT4">
                  <p:embed/>
                </p:oleObj>
              </mc:Choice>
              <mc:Fallback>
                <p:oleObj name="Equation" r:id="rId14" imgW="139680" imgH="12672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3575" y="5546725"/>
                        <a:ext cx="358775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45" name="Text Box 45"/>
          <p:cNvSpPr txBox="1">
            <a:spLocks noChangeArrowheads="1"/>
          </p:cNvSpPr>
          <p:nvPr/>
        </p:nvSpPr>
        <p:spPr bwMode="auto">
          <a:xfrm>
            <a:off x="4978400" y="5567363"/>
            <a:ext cx="10620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FF0000"/>
                </a:solidFill>
              </a:rPr>
              <a:t>X</a:t>
            </a:r>
            <a:r>
              <a:rPr lang="es-MX" baseline="-25000">
                <a:solidFill>
                  <a:srgbClr val="FF0000"/>
                </a:solidFill>
              </a:rPr>
              <a:t>2</a:t>
            </a:r>
            <a:r>
              <a:rPr lang="es-MX">
                <a:solidFill>
                  <a:srgbClr val="FF0000"/>
                </a:solidFill>
              </a:rPr>
              <a:t> = – 5 </a:t>
            </a:r>
          </a:p>
        </p:txBody>
      </p:sp>
      <p:sp>
        <p:nvSpPr>
          <p:cNvPr id="25646" name="AutoShape 4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4211638" y="6669088"/>
            <a:ext cx="217487" cy="144462"/>
          </a:xfrm>
          <a:prstGeom prst="actionButtonBackPrevious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25647" name="AutoShape 47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4427538" y="6669088"/>
            <a:ext cx="215900" cy="144462"/>
          </a:xfrm>
          <a:prstGeom prst="actionButtonHom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25648" name="AutoShape 4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643438" y="6669088"/>
            <a:ext cx="215900" cy="142875"/>
          </a:xfrm>
          <a:prstGeom prst="actionButtonForwardNex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</p:spTree>
  </p:cSld>
  <p:clrMapOvr>
    <a:masterClrMapping/>
  </p:clrMapOvr>
  <p:transition advClick="0" advTm="36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3900"/>
                            </p:stCondLst>
                            <p:childTnLst>
                              <p:par>
                                <p:cTn id="11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8900"/>
                            </p:stCondLst>
                            <p:childTnLst>
                              <p:par>
                                <p:cTn id="19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25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100"/>
                            </p:stCondLst>
                            <p:childTnLst>
                              <p:par>
                                <p:cTn id="31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6100"/>
                            </p:stCondLst>
                            <p:childTnLst>
                              <p:par>
                                <p:cTn id="39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56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8800"/>
                            </p:stCondLst>
                            <p:childTnLst>
                              <p:par>
                                <p:cTn id="45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433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6300"/>
                            </p:stCondLst>
                            <p:childTnLst>
                              <p:par>
                                <p:cTn id="57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8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5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3800"/>
                            </p:stCondLst>
                            <p:childTnLst>
                              <p:par>
                                <p:cTn id="69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63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5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9300"/>
                            </p:stCondLst>
                            <p:childTnLst>
                              <p:par>
                                <p:cTn id="81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618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5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64800"/>
                            </p:stCondLst>
                            <p:childTnLst>
                              <p:par>
                                <p:cTn id="93" presetID="38" presetClass="entr" presetSubtype="0" accel="5000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6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6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56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678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25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70800"/>
                            </p:stCondLst>
                            <p:childTnLst>
                              <p:par>
                                <p:cTn id="105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6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5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74300"/>
                            </p:stCondLst>
                            <p:childTnLst>
                              <p:par>
                                <p:cTn id="1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25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77300"/>
                            </p:stCondLst>
                            <p:childTnLst>
                              <p:par>
                                <p:cTn id="117" presetID="38" presetClass="entr" presetSubtype="0" accel="5000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5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81300"/>
                            </p:stCondLst>
                            <p:childTnLst>
                              <p:par>
                                <p:cTn id="125" presetID="2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7" dur="2000"/>
                                        <p:tgtEl>
                                          <p:spTgt spid="25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84300"/>
                            </p:stCondLst>
                            <p:childTnLst>
                              <p:par>
                                <p:cTn id="129" presetID="26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4" grpId="0"/>
      <p:bldP spid="25623" grpId="0"/>
      <p:bldP spid="25624" grpId="0"/>
      <p:bldP spid="25625" grpId="0"/>
      <p:bldP spid="25626" grpId="0"/>
      <p:bldP spid="25627" grpId="0"/>
      <p:bldP spid="25629" grpId="0"/>
      <p:bldP spid="25633" grpId="0"/>
      <p:bldP spid="25634" grpId="0"/>
      <p:bldP spid="25635" grpId="0"/>
      <p:bldP spid="25637" grpId="0"/>
      <p:bldP spid="25641" grpId="0" animBg="1"/>
      <p:bldP spid="256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549275"/>
          </a:xfrm>
        </p:spPr>
        <p:txBody>
          <a:bodyPr/>
          <a:lstStyle/>
          <a:p>
            <a:r>
              <a:rPr lang="es-MX" sz="3000"/>
              <a:t>Ecuación Cuadrática Mixta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7524750" y="6669088"/>
            <a:ext cx="16240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800">
                <a:solidFill>
                  <a:srgbClr val="FF0000"/>
                </a:solidFill>
              </a:rPr>
              <a:t>Prof. Ing. Jaime Chávez Carrillo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0" y="981075"/>
            <a:ext cx="914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/>
              <a:t>Una Ecuación Cuadrática Mixta, es aquella Expresión Algebraica que consta de Dos Términos, el Término Cuadrático y el Término Lineal.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3433763" y="1700213"/>
            <a:ext cx="227488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3000">
                <a:solidFill>
                  <a:srgbClr val="FF0000"/>
                </a:solidFill>
              </a:rPr>
              <a:t>ax</a:t>
            </a:r>
            <a:r>
              <a:rPr lang="es-MX" sz="3000" baseline="30000">
                <a:solidFill>
                  <a:srgbClr val="FF0000"/>
                </a:solidFill>
              </a:rPr>
              <a:t>2</a:t>
            </a:r>
            <a:r>
              <a:rPr lang="es-MX" sz="3000">
                <a:solidFill>
                  <a:srgbClr val="FF0000"/>
                </a:solidFill>
              </a:rPr>
              <a:t> + bx = </a:t>
            </a:r>
            <a:r>
              <a:rPr lang="en-US" sz="2800">
                <a:solidFill>
                  <a:srgbClr val="FF0000"/>
                </a:solidFill>
                <a:cs typeface="Arial" charset="0"/>
              </a:rPr>
              <a:t>Ø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50800" y="2349500"/>
            <a:ext cx="9093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/>
              <a:t>Donde </a:t>
            </a:r>
            <a:r>
              <a:rPr lang="es-MX" b="1">
                <a:solidFill>
                  <a:srgbClr val="FF0000"/>
                </a:solidFill>
              </a:rPr>
              <a:t>“a”</a:t>
            </a:r>
            <a:r>
              <a:rPr lang="es-MX"/>
              <a:t> es el Coeficiente del Término Cuadrático y </a:t>
            </a:r>
            <a:r>
              <a:rPr lang="es-MX" b="1">
                <a:solidFill>
                  <a:srgbClr val="FF0000"/>
                </a:solidFill>
              </a:rPr>
              <a:t>“b”</a:t>
            </a:r>
            <a:r>
              <a:rPr lang="es-MX"/>
              <a:t> es el Coeficiente del Término Lineal.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2339975" y="2909888"/>
            <a:ext cx="465138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2500">
                <a:solidFill>
                  <a:srgbClr val="0000FF"/>
                </a:solidFill>
              </a:rPr>
              <a:t>Si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468313" y="3540125"/>
            <a:ext cx="10080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/>
              <a:t>X</a:t>
            </a:r>
            <a:r>
              <a:rPr lang="es-MX" baseline="-25000"/>
              <a:t>1</a:t>
            </a:r>
            <a:r>
              <a:rPr lang="es-MX"/>
              <a:t> = </a:t>
            </a:r>
            <a:r>
              <a:rPr lang="en-US" sz="2000">
                <a:cs typeface="Arial" charset="0"/>
              </a:rPr>
              <a:t>Ø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468313" y="4356100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/>
              <a:t>X</a:t>
            </a:r>
            <a:r>
              <a:rPr lang="es-MX" baseline="-25000"/>
              <a:t>2</a:t>
            </a:r>
            <a:r>
              <a:rPr lang="es-MX"/>
              <a:t> = </a:t>
            </a:r>
            <a:endParaRPr lang="en-US" sz="2000">
              <a:cs typeface="Arial" charset="0"/>
            </a:endParaRPr>
          </a:p>
        </p:txBody>
      </p:sp>
      <p:graphicFrame>
        <p:nvGraphicFramePr>
          <p:cNvPr id="27659" name="Object 11"/>
          <p:cNvGraphicFramePr>
            <a:graphicFrameLocks noChangeAspect="1"/>
          </p:cNvGraphicFramePr>
          <p:nvPr/>
        </p:nvGraphicFramePr>
        <p:xfrm>
          <a:off x="1116013" y="4216400"/>
          <a:ext cx="411162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7" name="Equation" r:id="rId4" imgW="253800" imgH="393480" progId="Equation.DSMT4">
                  <p:embed/>
                </p:oleObj>
              </mc:Choice>
              <mc:Fallback>
                <p:oleObj name="Equation" r:id="rId4" imgW="25380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4216400"/>
                        <a:ext cx="411162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2943225" y="2924175"/>
            <a:ext cx="25654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s-MX" sz="2500">
                <a:solidFill>
                  <a:srgbClr val="FF0000"/>
                </a:solidFill>
              </a:rPr>
              <a:t>4x</a:t>
            </a:r>
            <a:r>
              <a:rPr lang="es-MX" sz="2500" baseline="30000">
                <a:solidFill>
                  <a:srgbClr val="FF0000"/>
                </a:solidFill>
              </a:rPr>
              <a:t>2</a:t>
            </a:r>
            <a:r>
              <a:rPr lang="es-MX" sz="2500">
                <a:solidFill>
                  <a:srgbClr val="FF0000"/>
                </a:solidFill>
              </a:rPr>
              <a:t> – 1</a:t>
            </a:r>
            <a:r>
              <a:rPr lang="en-US" sz="2500">
                <a:solidFill>
                  <a:srgbClr val="FF0000"/>
                </a:solidFill>
                <a:cs typeface="Arial" charset="0"/>
              </a:rPr>
              <a:t>ØØx</a:t>
            </a:r>
            <a:r>
              <a:rPr lang="es-MX" sz="2500">
                <a:solidFill>
                  <a:srgbClr val="FF0000"/>
                </a:solidFill>
              </a:rPr>
              <a:t> = </a:t>
            </a:r>
            <a:r>
              <a:rPr lang="en-US" sz="2500">
                <a:solidFill>
                  <a:srgbClr val="FF0000"/>
                </a:solidFill>
                <a:cs typeface="Arial" charset="0"/>
              </a:rPr>
              <a:t>Ø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5657850" y="2924175"/>
            <a:ext cx="1506538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2500">
                <a:solidFill>
                  <a:srgbClr val="0000FF"/>
                </a:solidFill>
              </a:rPr>
              <a:t>Entonces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1765300" y="4357688"/>
            <a:ext cx="4302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200">
                <a:sym typeface="Wingdings" pitchFamily="2" charset="2"/>
              </a:rPr>
              <a:t></a:t>
            </a:r>
            <a:endParaRPr lang="en-US" sz="1200">
              <a:cs typeface="Arial" charset="0"/>
            </a:endParaRPr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3922713" y="435768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/>
              <a:t>=</a:t>
            </a:r>
            <a:endParaRPr lang="en-US" sz="2000">
              <a:cs typeface="Arial" charset="0"/>
            </a:endParaRPr>
          </a:p>
        </p:txBody>
      </p:sp>
      <p:graphicFrame>
        <p:nvGraphicFramePr>
          <p:cNvPr id="27665" name="Object 17"/>
          <p:cNvGraphicFramePr>
            <a:graphicFrameLocks noChangeAspect="1"/>
          </p:cNvGraphicFramePr>
          <p:nvPr/>
        </p:nvGraphicFramePr>
        <p:xfrm>
          <a:off x="4264025" y="4221163"/>
          <a:ext cx="595313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8" name="Equation" r:id="rId6" imgW="368280" imgH="393480" progId="Equation.DSMT4">
                  <p:embed/>
                </p:oleObj>
              </mc:Choice>
              <mc:Fallback>
                <p:oleObj name="Equation" r:id="rId6" imgW="368280" imgH="393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4025" y="4221163"/>
                        <a:ext cx="595313" cy="652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4859338" y="4327525"/>
            <a:ext cx="86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/>
              <a:t>=  </a:t>
            </a:r>
            <a:r>
              <a:rPr lang="en-US" sz="2000">
                <a:cs typeface="Arial" charset="0"/>
              </a:rPr>
              <a:t>25</a:t>
            </a:r>
          </a:p>
        </p:txBody>
      </p:sp>
      <p:sp>
        <p:nvSpPr>
          <p:cNvPr id="27667" name="Freeform 19"/>
          <p:cNvSpPr>
            <a:spLocks/>
          </p:cNvSpPr>
          <p:nvPr/>
        </p:nvSpPr>
        <p:spPr bwMode="auto">
          <a:xfrm>
            <a:off x="2727325" y="4941888"/>
            <a:ext cx="3689350" cy="1563687"/>
          </a:xfrm>
          <a:custGeom>
            <a:avLst/>
            <a:gdLst>
              <a:gd name="T0" fmla="*/ 1070 w 2324"/>
              <a:gd name="T1" fmla="*/ 109 h 985"/>
              <a:gd name="T2" fmla="*/ 1152 w 2324"/>
              <a:gd name="T3" fmla="*/ 74 h 985"/>
              <a:gd name="T4" fmla="*/ 1205 w 2324"/>
              <a:gd name="T5" fmla="*/ 139 h 985"/>
              <a:gd name="T6" fmla="*/ 1463 w 2324"/>
              <a:gd name="T7" fmla="*/ 139 h 985"/>
              <a:gd name="T8" fmla="*/ 1569 w 2324"/>
              <a:gd name="T9" fmla="*/ 92 h 985"/>
              <a:gd name="T10" fmla="*/ 1669 w 2324"/>
              <a:gd name="T11" fmla="*/ 9 h 985"/>
              <a:gd name="T12" fmla="*/ 1769 w 2324"/>
              <a:gd name="T13" fmla="*/ 209 h 985"/>
              <a:gd name="T14" fmla="*/ 2051 w 2324"/>
              <a:gd name="T15" fmla="*/ 50 h 985"/>
              <a:gd name="T16" fmla="*/ 2145 w 2324"/>
              <a:gd name="T17" fmla="*/ 27 h 985"/>
              <a:gd name="T18" fmla="*/ 2316 w 2324"/>
              <a:gd name="T19" fmla="*/ 438 h 985"/>
              <a:gd name="T20" fmla="*/ 2204 w 2324"/>
              <a:gd name="T21" fmla="*/ 574 h 985"/>
              <a:gd name="T22" fmla="*/ 2239 w 2324"/>
              <a:gd name="T23" fmla="*/ 820 h 985"/>
              <a:gd name="T24" fmla="*/ 2098 w 2324"/>
              <a:gd name="T25" fmla="*/ 956 h 985"/>
              <a:gd name="T26" fmla="*/ 1992 w 2324"/>
              <a:gd name="T27" fmla="*/ 885 h 985"/>
              <a:gd name="T28" fmla="*/ 1787 w 2324"/>
              <a:gd name="T29" fmla="*/ 785 h 985"/>
              <a:gd name="T30" fmla="*/ 1646 w 2324"/>
              <a:gd name="T31" fmla="*/ 926 h 985"/>
              <a:gd name="T32" fmla="*/ 1581 w 2324"/>
              <a:gd name="T33" fmla="*/ 985 h 985"/>
              <a:gd name="T34" fmla="*/ 1499 w 2324"/>
              <a:gd name="T35" fmla="*/ 844 h 985"/>
              <a:gd name="T36" fmla="*/ 1258 w 2324"/>
              <a:gd name="T37" fmla="*/ 914 h 985"/>
              <a:gd name="T38" fmla="*/ 1134 w 2324"/>
              <a:gd name="T39" fmla="*/ 862 h 985"/>
              <a:gd name="T40" fmla="*/ 1046 w 2324"/>
              <a:gd name="T41" fmla="*/ 779 h 985"/>
              <a:gd name="T42" fmla="*/ 970 w 2324"/>
              <a:gd name="T43" fmla="*/ 844 h 985"/>
              <a:gd name="T44" fmla="*/ 864 w 2324"/>
              <a:gd name="T45" fmla="*/ 897 h 985"/>
              <a:gd name="T46" fmla="*/ 335 w 2324"/>
              <a:gd name="T47" fmla="*/ 891 h 985"/>
              <a:gd name="T48" fmla="*/ 147 w 2324"/>
              <a:gd name="T49" fmla="*/ 785 h 985"/>
              <a:gd name="T50" fmla="*/ 65 w 2324"/>
              <a:gd name="T51" fmla="*/ 668 h 985"/>
              <a:gd name="T52" fmla="*/ 12 w 2324"/>
              <a:gd name="T53" fmla="*/ 579 h 985"/>
              <a:gd name="T54" fmla="*/ 23 w 2324"/>
              <a:gd name="T55" fmla="*/ 480 h 985"/>
              <a:gd name="T56" fmla="*/ 94 w 2324"/>
              <a:gd name="T57" fmla="*/ 444 h 985"/>
              <a:gd name="T58" fmla="*/ 100 w 2324"/>
              <a:gd name="T59" fmla="*/ 239 h 985"/>
              <a:gd name="T60" fmla="*/ 241 w 2324"/>
              <a:gd name="T61" fmla="*/ 145 h 985"/>
              <a:gd name="T62" fmla="*/ 482 w 2324"/>
              <a:gd name="T63" fmla="*/ 180 h 985"/>
              <a:gd name="T64" fmla="*/ 658 w 2324"/>
              <a:gd name="T65" fmla="*/ 150 h 985"/>
              <a:gd name="T66" fmla="*/ 717 w 2324"/>
              <a:gd name="T67" fmla="*/ 197 h 985"/>
              <a:gd name="T68" fmla="*/ 887 w 2324"/>
              <a:gd name="T69" fmla="*/ 162 h 985"/>
              <a:gd name="T70" fmla="*/ 940 w 2324"/>
              <a:gd name="T71" fmla="*/ 103 h 985"/>
              <a:gd name="T72" fmla="*/ 934 w 2324"/>
              <a:gd name="T73" fmla="*/ 162 h 9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324" h="985">
                <a:moveTo>
                  <a:pt x="923" y="203"/>
                </a:moveTo>
                <a:cubicBezTo>
                  <a:pt x="972" y="166"/>
                  <a:pt x="1016" y="138"/>
                  <a:pt x="1070" y="109"/>
                </a:cubicBezTo>
                <a:cubicBezTo>
                  <a:pt x="1085" y="101"/>
                  <a:pt x="1101" y="92"/>
                  <a:pt x="1117" y="86"/>
                </a:cubicBezTo>
                <a:cubicBezTo>
                  <a:pt x="1129" y="82"/>
                  <a:pt x="1152" y="74"/>
                  <a:pt x="1152" y="74"/>
                </a:cubicBezTo>
                <a:cubicBezTo>
                  <a:pt x="1174" y="76"/>
                  <a:pt x="1203" y="63"/>
                  <a:pt x="1217" y="80"/>
                </a:cubicBezTo>
                <a:cubicBezTo>
                  <a:pt x="1230" y="96"/>
                  <a:pt x="1207" y="119"/>
                  <a:pt x="1205" y="139"/>
                </a:cubicBezTo>
                <a:cubicBezTo>
                  <a:pt x="1204" y="156"/>
                  <a:pt x="1217" y="160"/>
                  <a:pt x="1228" y="168"/>
                </a:cubicBezTo>
                <a:cubicBezTo>
                  <a:pt x="1311" y="164"/>
                  <a:pt x="1385" y="165"/>
                  <a:pt x="1463" y="139"/>
                </a:cubicBezTo>
                <a:cubicBezTo>
                  <a:pt x="1479" y="134"/>
                  <a:pt x="1518" y="126"/>
                  <a:pt x="1534" y="115"/>
                </a:cubicBezTo>
                <a:cubicBezTo>
                  <a:pt x="1546" y="107"/>
                  <a:pt x="1569" y="92"/>
                  <a:pt x="1569" y="92"/>
                </a:cubicBezTo>
                <a:cubicBezTo>
                  <a:pt x="1583" y="50"/>
                  <a:pt x="1603" y="28"/>
                  <a:pt x="1640" y="3"/>
                </a:cubicBezTo>
                <a:cubicBezTo>
                  <a:pt x="1650" y="5"/>
                  <a:pt x="1665" y="0"/>
                  <a:pt x="1669" y="9"/>
                </a:cubicBezTo>
                <a:cubicBezTo>
                  <a:pt x="1689" y="53"/>
                  <a:pt x="1656" y="102"/>
                  <a:pt x="1710" y="121"/>
                </a:cubicBezTo>
                <a:cubicBezTo>
                  <a:pt x="1723" y="161"/>
                  <a:pt x="1732" y="184"/>
                  <a:pt x="1769" y="209"/>
                </a:cubicBezTo>
                <a:cubicBezTo>
                  <a:pt x="1814" y="198"/>
                  <a:pt x="1836" y="169"/>
                  <a:pt x="1875" y="145"/>
                </a:cubicBezTo>
                <a:cubicBezTo>
                  <a:pt x="1932" y="110"/>
                  <a:pt x="1991" y="80"/>
                  <a:pt x="2051" y="50"/>
                </a:cubicBezTo>
                <a:cubicBezTo>
                  <a:pt x="2061" y="45"/>
                  <a:pt x="2070" y="36"/>
                  <a:pt x="2081" y="33"/>
                </a:cubicBezTo>
                <a:cubicBezTo>
                  <a:pt x="2102" y="28"/>
                  <a:pt x="2124" y="29"/>
                  <a:pt x="2145" y="27"/>
                </a:cubicBezTo>
                <a:cubicBezTo>
                  <a:pt x="2114" y="177"/>
                  <a:pt x="2092" y="362"/>
                  <a:pt x="2269" y="391"/>
                </a:cubicBezTo>
                <a:cubicBezTo>
                  <a:pt x="2285" y="408"/>
                  <a:pt x="2302" y="419"/>
                  <a:pt x="2316" y="438"/>
                </a:cubicBezTo>
                <a:cubicBezTo>
                  <a:pt x="2324" y="467"/>
                  <a:pt x="2298" y="560"/>
                  <a:pt x="2263" y="568"/>
                </a:cubicBezTo>
                <a:cubicBezTo>
                  <a:pt x="2244" y="573"/>
                  <a:pt x="2224" y="572"/>
                  <a:pt x="2204" y="574"/>
                </a:cubicBezTo>
                <a:cubicBezTo>
                  <a:pt x="2190" y="593"/>
                  <a:pt x="2186" y="609"/>
                  <a:pt x="2180" y="632"/>
                </a:cubicBezTo>
                <a:cubicBezTo>
                  <a:pt x="2197" y="700"/>
                  <a:pt x="2197" y="761"/>
                  <a:pt x="2239" y="820"/>
                </a:cubicBezTo>
                <a:cubicBezTo>
                  <a:pt x="2229" y="861"/>
                  <a:pt x="2233" y="910"/>
                  <a:pt x="2186" y="926"/>
                </a:cubicBezTo>
                <a:cubicBezTo>
                  <a:pt x="2159" y="945"/>
                  <a:pt x="2130" y="948"/>
                  <a:pt x="2098" y="956"/>
                </a:cubicBezTo>
                <a:cubicBezTo>
                  <a:pt x="2080" y="954"/>
                  <a:pt x="2062" y="954"/>
                  <a:pt x="2045" y="950"/>
                </a:cubicBezTo>
                <a:cubicBezTo>
                  <a:pt x="2018" y="943"/>
                  <a:pt x="2006" y="905"/>
                  <a:pt x="1992" y="885"/>
                </a:cubicBezTo>
                <a:cubicBezTo>
                  <a:pt x="1953" y="829"/>
                  <a:pt x="1918" y="784"/>
                  <a:pt x="1851" y="762"/>
                </a:cubicBezTo>
                <a:cubicBezTo>
                  <a:pt x="1828" y="768"/>
                  <a:pt x="1810" y="779"/>
                  <a:pt x="1787" y="785"/>
                </a:cubicBezTo>
                <a:cubicBezTo>
                  <a:pt x="1768" y="798"/>
                  <a:pt x="1747" y="802"/>
                  <a:pt x="1728" y="815"/>
                </a:cubicBezTo>
                <a:cubicBezTo>
                  <a:pt x="1692" y="840"/>
                  <a:pt x="1674" y="892"/>
                  <a:pt x="1646" y="926"/>
                </a:cubicBezTo>
                <a:cubicBezTo>
                  <a:pt x="1636" y="938"/>
                  <a:pt x="1628" y="952"/>
                  <a:pt x="1616" y="962"/>
                </a:cubicBezTo>
                <a:cubicBezTo>
                  <a:pt x="1605" y="971"/>
                  <a:pt x="1581" y="985"/>
                  <a:pt x="1581" y="985"/>
                </a:cubicBezTo>
                <a:cubicBezTo>
                  <a:pt x="1573" y="973"/>
                  <a:pt x="1565" y="962"/>
                  <a:pt x="1557" y="950"/>
                </a:cubicBezTo>
                <a:cubicBezTo>
                  <a:pt x="1536" y="919"/>
                  <a:pt x="1568" y="851"/>
                  <a:pt x="1499" y="844"/>
                </a:cubicBezTo>
                <a:cubicBezTo>
                  <a:pt x="1466" y="841"/>
                  <a:pt x="1432" y="840"/>
                  <a:pt x="1399" y="838"/>
                </a:cubicBezTo>
                <a:cubicBezTo>
                  <a:pt x="1356" y="867"/>
                  <a:pt x="1308" y="903"/>
                  <a:pt x="1258" y="914"/>
                </a:cubicBezTo>
                <a:cubicBezTo>
                  <a:pt x="1228" y="912"/>
                  <a:pt x="1196" y="920"/>
                  <a:pt x="1169" y="909"/>
                </a:cubicBezTo>
                <a:cubicBezTo>
                  <a:pt x="1151" y="901"/>
                  <a:pt x="1134" y="862"/>
                  <a:pt x="1134" y="862"/>
                </a:cubicBezTo>
                <a:cubicBezTo>
                  <a:pt x="1123" y="828"/>
                  <a:pt x="1111" y="785"/>
                  <a:pt x="1075" y="773"/>
                </a:cubicBezTo>
                <a:cubicBezTo>
                  <a:pt x="1065" y="775"/>
                  <a:pt x="1055" y="774"/>
                  <a:pt x="1046" y="779"/>
                </a:cubicBezTo>
                <a:cubicBezTo>
                  <a:pt x="1040" y="783"/>
                  <a:pt x="1039" y="792"/>
                  <a:pt x="1034" y="797"/>
                </a:cubicBezTo>
                <a:cubicBezTo>
                  <a:pt x="1014" y="814"/>
                  <a:pt x="989" y="825"/>
                  <a:pt x="970" y="844"/>
                </a:cubicBezTo>
                <a:cubicBezTo>
                  <a:pt x="945" y="870"/>
                  <a:pt x="973" y="858"/>
                  <a:pt x="940" y="867"/>
                </a:cubicBezTo>
                <a:cubicBezTo>
                  <a:pt x="894" y="899"/>
                  <a:pt x="919" y="889"/>
                  <a:pt x="864" y="897"/>
                </a:cubicBezTo>
                <a:cubicBezTo>
                  <a:pt x="750" y="894"/>
                  <a:pt x="647" y="932"/>
                  <a:pt x="558" y="873"/>
                </a:cubicBezTo>
                <a:cubicBezTo>
                  <a:pt x="451" y="877"/>
                  <a:pt x="413" y="865"/>
                  <a:pt x="335" y="891"/>
                </a:cubicBezTo>
                <a:cubicBezTo>
                  <a:pt x="255" y="886"/>
                  <a:pt x="234" y="892"/>
                  <a:pt x="176" y="856"/>
                </a:cubicBezTo>
                <a:cubicBezTo>
                  <a:pt x="168" y="831"/>
                  <a:pt x="156" y="810"/>
                  <a:pt x="147" y="785"/>
                </a:cubicBezTo>
                <a:cubicBezTo>
                  <a:pt x="142" y="770"/>
                  <a:pt x="138" y="745"/>
                  <a:pt x="129" y="732"/>
                </a:cubicBezTo>
                <a:cubicBezTo>
                  <a:pt x="111" y="706"/>
                  <a:pt x="83" y="695"/>
                  <a:pt x="65" y="668"/>
                </a:cubicBezTo>
                <a:cubicBezTo>
                  <a:pt x="48" y="643"/>
                  <a:pt x="58" y="655"/>
                  <a:pt x="35" y="632"/>
                </a:cubicBezTo>
                <a:cubicBezTo>
                  <a:pt x="28" y="613"/>
                  <a:pt x="18" y="598"/>
                  <a:pt x="12" y="579"/>
                </a:cubicBezTo>
                <a:cubicBezTo>
                  <a:pt x="8" y="567"/>
                  <a:pt x="0" y="544"/>
                  <a:pt x="0" y="544"/>
                </a:cubicBezTo>
                <a:cubicBezTo>
                  <a:pt x="7" y="525"/>
                  <a:pt x="9" y="494"/>
                  <a:pt x="23" y="480"/>
                </a:cubicBezTo>
                <a:cubicBezTo>
                  <a:pt x="33" y="470"/>
                  <a:pt x="47" y="464"/>
                  <a:pt x="59" y="456"/>
                </a:cubicBezTo>
                <a:cubicBezTo>
                  <a:pt x="69" y="449"/>
                  <a:pt x="94" y="444"/>
                  <a:pt x="94" y="444"/>
                </a:cubicBezTo>
                <a:cubicBezTo>
                  <a:pt x="138" y="412"/>
                  <a:pt x="129" y="363"/>
                  <a:pt x="100" y="321"/>
                </a:cubicBezTo>
                <a:cubicBezTo>
                  <a:pt x="119" y="293"/>
                  <a:pt x="108" y="270"/>
                  <a:pt x="100" y="239"/>
                </a:cubicBezTo>
                <a:cubicBezTo>
                  <a:pt x="105" y="187"/>
                  <a:pt x="101" y="159"/>
                  <a:pt x="153" y="145"/>
                </a:cubicBezTo>
                <a:cubicBezTo>
                  <a:pt x="181" y="125"/>
                  <a:pt x="209" y="134"/>
                  <a:pt x="241" y="145"/>
                </a:cubicBezTo>
                <a:cubicBezTo>
                  <a:pt x="269" y="200"/>
                  <a:pt x="301" y="213"/>
                  <a:pt x="353" y="239"/>
                </a:cubicBezTo>
                <a:cubicBezTo>
                  <a:pt x="408" y="230"/>
                  <a:pt x="433" y="196"/>
                  <a:pt x="482" y="180"/>
                </a:cubicBezTo>
                <a:cubicBezTo>
                  <a:pt x="504" y="164"/>
                  <a:pt x="526" y="155"/>
                  <a:pt x="552" y="145"/>
                </a:cubicBezTo>
                <a:cubicBezTo>
                  <a:pt x="587" y="147"/>
                  <a:pt x="624" y="142"/>
                  <a:pt x="658" y="150"/>
                </a:cubicBezTo>
                <a:cubicBezTo>
                  <a:pt x="668" y="152"/>
                  <a:pt x="670" y="166"/>
                  <a:pt x="676" y="174"/>
                </a:cubicBezTo>
                <a:cubicBezTo>
                  <a:pt x="695" y="197"/>
                  <a:pt x="688" y="191"/>
                  <a:pt x="717" y="197"/>
                </a:cubicBezTo>
                <a:cubicBezTo>
                  <a:pt x="754" y="222"/>
                  <a:pt x="794" y="204"/>
                  <a:pt x="834" y="192"/>
                </a:cubicBezTo>
                <a:cubicBezTo>
                  <a:pt x="875" y="165"/>
                  <a:pt x="856" y="173"/>
                  <a:pt x="887" y="162"/>
                </a:cubicBezTo>
                <a:cubicBezTo>
                  <a:pt x="896" y="137"/>
                  <a:pt x="911" y="133"/>
                  <a:pt x="934" y="121"/>
                </a:cubicBezTo>
                <a:cubicBezTo>
                  <a:pt x="936" y="115"/>
                  <a:pt x="934" y="106"/>
                  <a:pt x="940" y="103"/>
                </a:cubicBezTo>
                <a:cubicBezTo>
                  <a:pt x="946" y="100"/>
                  <a:pt x="957" y="103"/>
                  <a:pt x="958" y="109"/>
                </a:cubicBezTo>
                <a:cubicBezTo>
                  <a:pt x="963" y="143"/>
                  <a:pt x="943" y="140"/>
                  <a:pt x="934" y="162"/>
                </a:cubicBezTo>
                <a:cubicBezTo>
                  <a:pt x="929" y="175"/>
                  <a:pt x="927" y="189"/>
                  <a:pt x="923" y="203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graphicFrame>
        <p:nvGraphicFramePr>
          <p:cNvPr id="27668" name="Object 20"/>
          <p:cNvGraphicFramePr>
            <a:graphicFrameLocks noChangeAspect="1"/>
          </p:cNvGraphicFramePr>
          <p:nvPr/>
        </p:nvGraphicFramePr>
        <p:xfrm>
          <a:off x="3052763" y="5600700"/>
          <a:ext cx="633412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9" name="Equation" r:id="rId8" imgW="139680" imgH="126720" progId="Equation.DSMT4">
                  <p:embed/>
                </p:oleObj>
              </mc:Choice>
              <mc:Fallback>
                <p:oleObj name="Equation" r:id="rId8" imgW="139680" imgH="12672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2763" y="5600700"/>
                        <a:ext cx="633412" cy="30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9" name="Text Box 21"/>
          <p:cNvSpPr txBox="1">
            <a:spLocks noChangeArrowheads="1"/>
          </p:cNvSpPr>
          <p:nvPr/>
        </p:nvSpPr>
        <p:spPr bwMode="auto">
          <a:xfrm>
            <a:off x="3394075" y="5567363"/>
            <a:ext cx="922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FF0000"/>
                </a:solidFill>
              </a:rPr>
              <a:t>X</a:t>
            </a:r>
            <a:r>
              <a:rPr lang="es-MX" baseline="-25000">
                <a:solidFill>
                  <a:srgbClr val="FF0000"/>
                </a:solidFill>
              </a:rPr>
              <a:t>1</a:t>
            </a:r>
            <a:r>
              <a:rPr lang="es-MX">
                <a:solidFill>
                  <a:srgbClr val="FF0000"/>
                </a:solidFill>
              </a:rPr>
              <a:t> =  </a:t>
            </a:r>
            <a:r>
              <a:rPr lang="en-US">
                <a:solidFill>
                  <a:srgbClr val="FF0000"/>
                </a:solidFill>
                <a:cs typeface="Arial" charset="0"/>
              </a:rPr>
              <a:t>Ø</a:t>
            </a:r>
          </a:p>
        </p:txBody>
      </p:sp>
      <p:graphicFrame>
        <p:nvGraphicFramePr>
          <p:cNvPr id="27670" name="Object 22"/>
          <p:cNvGraphicFramePr>
            <a:graphicFrameLocks noChangeAspect="1"/>
          </p:cNvGraphicFramePr>
          <p:nvPr/>
        </p:nvGraphicFramePr>
        <p:xfrm>
          <a:off x="4473575" y="5546725"/>
          <a:ext cx="358775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0" name="Equation" r:id="rId10" imgW="139680" imgH="126720" progId="Equation.DSMT4">
                  <p:embed/>
                </p:oleObj>
              </mc:Choice>
              <mc:Fallback>
                <p:oleObj name="Equation" r:id="rId10" imgW="139680" imgH="12672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3575" y="5546725"/>
                        <a:ext cx="358775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71" name="Text Box 23"/>
          <p:cNvSpPr txBox="1">
            <a:spLocks noChangeArrowheads="1"/>
          </p:cNvSpPr>
          <p:nvPr/>
        </p:nvSpPr>
        <p:spPr bwMode="auto">
          <a:xfrm>
            <a:off x="4978400" y="5567363"/>
            <a:ext cx="9985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FF0000"/>
                </a:solidFill>
              </a:rPr>
              <a:t>X</a:t>
            </a:r>
            <a:r>
              <a:rPr lang="es-MX" baseline="-25000">
                <a:solidFill>
                  <a:srgbClr val="FF0000"/>
                </a:solidFill>
              </a:rPr>
              <a:t>2</a:t>
            </a:r>
            <a:r>
              <a:rPr lang="es-MX">
                <a:solidFill>
                  <a:srgbClr val="FF0000"/>
                </a:solidFill>
              </a:rPr>
              <a:t> = 25 </a:t>
            </a:r>
          </a:p>
        </p:txBody>
      </p:sp>
      <p:sp>
        <p:nvSpPr>
          <p:cNvPr id="27672" name="Text Box 24"/>
          <p:cNvSpPr txBox="1">
            <a:spLocks noChangeArrowheads="1"/>
          </p:cNvSpPr>
          <p:nvPr/>
        </p:nvSpPr>
        <p:spPr bwMode="auto">
          <a:xfrm>
            <a:off x="2195513" y="4357688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/>
              <a:t>X</a:t>
            </a:r>
            <a:r>
              <a:rPr lang="es-MX" baseline="-25000"/>
              <a:t>2</a:t>
            </a:r>
            <a:r>
              <a:rPr lang="es-MX"/>
              <a:t> = </a:t>
            </a:r>
            <a:endParaRPr lang="en-US" sz="2000">
              <a:cs typeface="Arial" charset="0"/>
            </a:endParaRPr>
          </a:p>
        </p:txBody>
      </p:sp>
      <p:graphicFrame>
        <p:nvGraphicFramePr>
          <p:cNvPr id="27673" name="Object 25"/>
          <p:cNvGraphicFramePr>
            <a:graphicFrameLocks noChangeAspect="1"/>
          </p:cNvGraphicFramePr>
          <p:nvPr/>
        </p:nvGraphicFramePr>
        <p:xfrm>
          <a:off x="2813050" y="4216400"/>
          <a:ext cx="1111250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1" name="Equation" r:id="rId12" imgW="685800" imgH="393480" progId="Equation.DSMT4">
                  <p:embed/>
                </p:oleObj>
              </mc:Choice>
              <mc:Fallback>
                <p:oleObj name="Equation" r:id="rId12" imgW="685800" imgH="3934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3050" y="4216400"/>
                        <a:ext cx="1111250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74" name="AutoShape 2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4211638" y="6669088"/>
            <a:ext cx="217487" cy="144462"/>
          </a:xfrm>
          <a:prstGeom prst="actionButtonBackPrevious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27675" name="AutoShape 27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4427538" y="6669088"/>
            <a:ext cx="215900" cy="144462"/>
          </a:xfrm>
          <a:prstGeom prst="actionButtonHom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27676" name="AutoShape 2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643438" y="6669088"/>
            <a:ext cx="215900" cy="142875"/>
          </a:xfrm>
          <a:prstGeom prst="actionButtonForwardNex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</p:spTree>
  </p:cSld>
  <p:clrMapOvr>
    <a:masterClrMapping/>
  </p:clrMapOvr>
  <p:transition advClick="0" advTm="36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3300"/>
                            </p:stCondLst>
                            <p:childTnLst>
                              <p:par>
                                <p:cTn id="11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8800"/>
                            </p:stCondLst>
                            <p:childTnLst>
                              <p:par>
                                <p:cTn id="19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8600"/>
                            </p:stCondLst>
                            <p:childTnLst>
                              <p:par>
                                <p:cTn id="25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700"/>
                            </p:stCondLst>
                            <p:childTnLst>
                              <p:par>
                                <p:cTn id="31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7200"/>
                            </p:stCondLst>
                            <p:childTnLst>
                              <p:par>
                                <p:cTn id="39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9900"/>
                            </p:stCondLst>
                            <p:childTnLst>
                              <p:par>
                                <p:cTn id="45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43400"/>
                            </p:stCondLst>
                            <p:childTnLst>
                              <p:par>
                                <p:cTn id="53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64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49400"/>
                            </p:stCondLst>
                            <p:childTnLst>
                              <p:par>
                                <p:cTn id="65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1400"/>
                            </p:stCondLst>
                            <p:childTnLst>
                              <p:par>
                                <p:cTn id="73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44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27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7400"/>
                            </p:stCondLst>
                            <p:childTnLst>
                              <p:par>
                                <p:cTn id="85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94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62400"/>
                            </p:stCondLst>
                            <p:childTnLst>
                              <p:par>
                                <p:cTn id="97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654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68400"/>
                            </p:stCondLst>
                            <p:childTnLst>
                              <p:par>
                                <p:cTn id="109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7190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74900"/>
                            </p:stCondLst>
                            <p:childTnLst>
                              <p:par>
                                <p:cTn id="121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78900"/>
                            </p:stCondLst>
                            <p:childTnLst>
                              <p:par>
                                <p:cTn id="129" presetID="2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1" dur="20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81900"/>
                            </p:stCondLst>
                            <p:childTnLst>
                              <p:par>
                                <p:cTn id="133" presetID="26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  <p:bldP spid="27652" grpId="0"/>
      <p:bldP spid="27653" grpId="0"/>
      <p:bldP spid="27654" grpId="0"/>
      <p:bldP spid="27655" grpId="0"/>
      <p:bldP spid="27656" grpId="0"/>
      <p:bldP spid="27658" grpId="0"/>
      <p:bldP spid="27660" grpId="0"/>
      <p:bldP spid="27661" grpId="0"/>
      <p:bldP spid="27662" grpId="0"/>
      <p:bldP spid="27664" grpId="0"/>
      <p:bldP spid="27666" grpId="0"/>
      <p:bldP spid="27667" grpId="0" animBg="1"/>
      <p:bldP spid="27669" grpId="0"/>
      <p:bldP spid="27671" grpId="0"/>
      <p:bldP spid="276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reeform 2"/>
          <p:cNvSpPr>
            <a:spLocks/>
          </p:cNvSpPr>
          <p:nvPr/>
        </p:nvSpPr>
        <p:spPr bwMode="auto">
          <a:xfrm>
            <a:off x="4506913" y="4911725"/>
            <a:ext cx="3689350" cy="1563688"/>
          </a:xfrm>
          <a:custGeom>
            <a:avLst/>
            <a:gdLst>
              <a:gd name="T0" fmla="*/ 1070 w 2324"/>
              <a:gd name="T1" fmla="*/ 109 h 985"/>
              <a:gd name="T2" fmla="*/ 1152 w 2324"/>
              <a:gd name="T3" fmla="*/ 74 h 985"/>
              <a:gd name="T4" fmla="*/ 1205 w 2324"/>
              <a:gd name="T5" fmla="*/ 139 h 985"/>
              <a:gd name="T6" fmla="*/ 1463 w 2324"/>
              <a:gd name="T7" fmla="*/ 139 h 985"/>
              <a:gd name="T8" fmla="*/ 1569 w 2324"/>
              <a:gd name="T9" fmla="*/ 92 h 985"/>
              <a:gd name="T10" fmla="*/ 1669 w 2324"/>
              <a:gd name="T11" fmla="*/ 9 h 985"/>
              <a:gd name="T12" fmla="*/ 1769 w 2324"/>
              <a:gd name="T13" fmla="*/ 209 h 985"/>
              <a:gd name="T14" fmla="*/ 2051 w 2324"/>
              <a:gd name="T15" fmla="*/ 50 h 985"/>
              <a:gd name="T16" fmla="*/ 2145 w 2324"/>
              <a:gd name="T17" fmla="*/ 27 h 985"/>
              <a:gd name="T18" fmla="*/ 2316 w 2324"/>
              <a:gd name="T19" fmla="*/ 438 h 985"/>
              <a:gd name="T20" fmla="*/ 2204 w 2324"/>
              <a:gd name="T21" fmla="*/ 574 h 985"/>
              <a:gd name="T22" fmla="*/ 2239 w 2324"/>
              <a:gd name="T23" fmla="*/ 820 h 985"/>
              <a:gd name="T24" fmla="*/ 2098 w 2324"/>
              <a:gd name="T25" fmla="*/ 956 h 985"/>
              <a:gd name="T26" fmla="*/ 1992 w 2324"/>
              <a:gd name="T27" fmla="*/ 885 h 985"/>
              <a:gd name="T28" fmla="*/ 1787 w 2324"/>
              <a:gd name="T29" fmla="*/ 785 h 985"/>
              <a:gd name="T30" fmla="*/ 1646 w 2324"/>
              <a:gd name="T31" fmla="*/ 926 h 985"/>
              <a:gd name="T32" fmla="*/ 1581 w 2324"/>
              <a:gd name="T33" fmla="*/ 985 h 985"/>
              <a:gd name="T34" fmla="*/ 1499 w 2324"/>
              <a:gd name="T35" fmla="*/ 844 h 985"/>
              <a:gd name="T36" fmla="*/ 1258 w 2324"/>
              <a:gd name="T37" fmla="*/ 914 h 985"/>
              <a:gd name="T38" fmla="*/ 1134 w 2324"/>
              <a:gd name="T39" fmla="*/ 862 h 985"/>
              <a:gd name="T40" fmla="*/ 1046 w 2324"/>
              <a:gd name="T41" fmla="*/ 779 h 985"/>
              <a:gd name="T42" fmla="*/ 970 w 2324"/>
              <a:gd name="T43" fmla="*/ 844 h 985"/>
              <a:gd name="T44" fmla="*/ 864 w 2324"/>
              <a:gd name="T45" fmla="*/ 897 h 985"/>
              <a:gd name="T46" fmla="*/ 335 w 2324"/>
              <a:gd name="T47" fmla="*/ 891 h 985"/>
              <a:gd name="T48" fmla="*/ 147 w 2324"/>
              <a:gd name="T49" fmla="*/ 785 h 985"/>
              <a:gd name="T50" fmla="*/ 65 w 2324"/>
              <a:gd name="T51" fmla="*/ 668 h 985"/>
              <a:gd name="T52" fmla="*/ 12 w 2324"/>
              <a:gd name="T53" fmla="*/ 579 h 985"/>
              <a:gd name="T54" fmla="*/ 23 w 2324"/>
              <a:gd name="T55" fmla="*/ 480 h 985"/>
              <a:gd name="T56" fmla="*/ 94 w 2324"/>
              <a:gd name="T57" fmla="*/ 444 h 985"/>
              <a:gd name="T58" fmla="*/ 100 w 2324"/>
              <a:gd name="T59" fmla="*/ 239 h 985"/>
              <a:gd name="T60" fmla="*/ 241 w 2324"/>
              <a:gd name="T61" fmla="*/ 145 h 985"/>
              <a:gd name="T62" fmla="*/ 482 w 2324"/>
              <a:gd name="T63" fmla="*/ 180 h 985"/>
              <a:gd name="T64" fmla="*/ 658 w 2324"/>
              <a:gd name="T65" fmla="*/ 150 h 985"/>
              <a:gd name="T66" fmla="*/ 717 w 2324"/>
              <a:gd name="T67" fmla="*/ 197 h 985"/>
              <a:gd name="T68" fmla="*/ 887 w 2324"/>
              <a:gd name="T69" fmla="*/ 162 h 985"/>
              <a:gd name="T70" fmla="*/ 940 w 2324"/>
              <a:gd name="T71" fmla="*/ 103 h 985"/>
              <a:gd name="T72" fmla="*/ 934 w 2324"/>
              <a:gd name="T73" fmla="*/ 162 h 9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324" h="985">
                <a:moveTo>
                  <a:pt x="923" y="203"/>
                </a:moveTo>
                <a:cubicBezTo>
                  <a:pt x="972" y="166"/>
                  <a:pt x="1016" y="138"/>
                  <a:pt x="1070" y="109"/>
                </a:cubicBezTo>
                <a:cubicBezTo>
                  <a:pt x="1085" y="101"/>
                  <a:pt x="1101" y="92"/>
                  <a:pt x="1117" y="86"/>
                </a:cubicBezTo>
                <a:cubicBezTo>
                  <a:pt x="1129" y="82"/>
                  <a:pt x="1152" y="74"/>
                  <a:pt x="1152" y="74"/>
                </a:cubicBezTo>
                <a:cubicBezTo>
                  <a:pt x="1174" y="76"/>
                  <a:pt x="1203" y="63"/>
                  <a:pt x="1217" y="80"/>
                </a:cubicBezTo>
                <a:cubicBezTo>
                  <a:pt x="1230" y="96"/>
                  <a:pt x="1207" y="119"/>
                  <a:pt x="1205" y="139"/>
                </a:cubicBezTo>
                <a:cubicBezTo>
                  <a:pt x="1204" y="156"/>
                  <a:pt x="1217" y="160"/>
                  <a:pt x="1228" y="168"/>
                </a:cubicBezTo>
                <a:cubicBezTo>
                  <a:pt x="1311" y="164"/>
                  <a:pt x="1385" y="165"/>
                  <a:pt x="1463" y="139"/>
                </a:cubicBezTo>
                <a:cubicBezTo>
                  <a:pt x="1479" y="134"/>
                  <a:pt x="1518" y="126"/>
                  <a:pt x="1534" y="115"/>
                </a:cubicBezTo>
                <a:cubicBezTo>
                  <a:pt x="1546" y="107"/>
                  <a:pt x="1569" y="92"/>
                  <a:pt x="1569" y="92"/>
                </a:cubicBezTo>
                <a:cubicBezTo>
                  <a:pt x="1583" y="50"/>
                  <a:pt x="1603" y="28"/>
                  <a:pt x="1640" y="3"/>
                </a:cubicBezTo>
                <a:cubicBezTo>
                  <a:pt x="1650" y="5"/>
                  <a:pt x="1665" y="0"/>
                  <a:pt x="1669" y="9"/>
                </a:cubicBezTo>
                <a:cubicBezTo>
                  <a:pt x="1689" y="53"/>
                  <a:pt x="1656" y="102"/>
                  <a:pt x="1710" y="121"/>
                </a:cubicBezTo>
                <a:cubicBezTo>
                  <a:pt x="1723" y="161"/>
                  <a:pt x="1732" y="184"/>
                  <a:pt x="1769" y="209"/>
                </a:cubicBezTo>
                <a:cubicBezTo>
                  <a:pt x="1814" y="198"/>
                  <a:pt x="1836" y="169"/>
                  <a:pt x="1875" y="145"/>
                </a:cubicBezTo>
                <a:cubicBezTo>
                  <a:pt x="1932" y="110"/>
                  <a:pt x="1991" y="80"/>
                  <a:pt x="2051" y="50"/>
                </a:cubicBezTo>
                <a:cubicBezTo>
                  <a:pt x="2061" y="45"/>
                  <a:pt x="2070" y="36"/>
                  <a:pt x="2081" y="33"/>
                </a:cubicBezTo>
                <a:cubicBezTo>
                  <a:pt x="2102" y="28"/>
                  <a:pt x="2124" y="29"/>
                  <a:pt x="2145" y="27"/>
                </a:cubicBezTo>
                <a:cubicBezTo>
                  <a:pt x="2114" y="177"/>
                  <a:pt x="2092" y="362"/>
                  <a:pt x="2269" y="391"/>
                </a:cubicBezTo>
                <a:cubicBezTo>
                  <a:pt x="2285" y="408"/>
                  <a:pt x="2302" y="419"/>
                  <a:pt x="2316" y="438"/>
                </a:cubicBezTo>
                <a:cubicBezTo>
                  <a:pt x="2324" y="467"/>
                  <a:pt x="2298" y="560"/>
                  <a:pt x="2263" y="568"/>
                </a:cubicBezTo>
                <a:cubicBezTo>
                  <a:pt x="2244" y="573"/>
                  <a:pt x="2224" y="572"/>
                  <a:pt x="2204" y="574"/>
                </a:cubicBezTo>
                <a:cubicBezTo>
                  <a:pt x="2190" y="593"/>
                  <a:pt x="2186" y="609"/>
                  <a:pt x="2180" y="632"/>
                </a:cubicBezTo>
                <a:cubicBezTo>
                  <a:pt x="2197" y="700"/>
                  <a:pt x="2197" y="761"/>
                  <a:pt x="2239" y="820"/>
                </a:cubicBezTo>
                <a:cubicBezTo>
                  <a:pt x="2229" y="861"/>
                  <a:pt x="2233" y="910"/>
                  <a:pt x="2186" y="926"/>
                </a:cubicBezTo>
                <a:cubicBezTo>
                  <a:pt x="2159" y="945"/>
                  <a:pt x="2130" y="948"/>
                  <a:pt x="2098" y="956"/>
                </a:cubicBezTo>
                <a:cubicBezTo>
                  <a:pt x="2080" y="954"/>
                  <a:pt x="2062" y="954"/>
                  <a:pt x="2045" y="950"/>
                </a:cubicBezTo>
                <a:cubicBezTo>
                  <a:pt x="2018" y="943"/>
                  <a:pt x="2006" y="905"/>
                  <a:pt x="1992" y="885"/>
                </a:cubicBezTo>
                <a:cubicBezTo>
                  <a:pt x="1953" y="829"/>
                  <a:pt x="1918" y="784"/>
                  <a:pt x="1851" y="762"/>
                </a:cubicBezTo>
                <a:cubicBezTo>
                  <a:pt x="1828" y="768"/>
                  <a:pt x="1810" y="779"/>
                  <a:pt x="1787" y="785"/>
                </a:cubicBezTo>
                <a:cubicBezTo>
                  <a:pt x="1768" y="798"/>
                  <a:pt x="1747" y="802"/>
                  <a:pt x="1728" y="815"/>
                </a:cubicBezTo>
                <a:cubicBezTo>
                  <a:pt x="1692" y="840"/>
                  <a:pt x="1674" y="892"/>
                  <a:pt x="1646" y="926"/>
                </a:cubicBezTo>
                <a:cubicBezTo>
                  <a:pt x="1636" y="938"/>
                  <a:pt x="1628" y="952"/>
                  <a:pt x="1616" y="962"/>
                </a:cubicBezTo>
                <a:cubicBezTo>
                  <a:pt x="1605" y="971"/>
                  <a:pt x="1581" y="985"/>
                  <a:pt x="1581" y="985"/>
                </a:cubicBezTo>
                <a:cubicBezTo>
                  <a:pt x="1573" y="973"/>
                  <a:pt x="1565" y="962"/>
                  <a:pt x="1557" y="950"/>
                </a:cubicBezTo>
                <a:cubicBezTo>
                  <a:pt x="1536" y="919"/>
                  <a:pt x="1568" y="851"/>
                  <a:pt x="1499" y="844"/>
                </a:cubicBezTo>
                <a:cubicBezTo>
                  <a:pt x="1466" y="841"/>
                  <a:pt x="1432" y="840"/>
                  <a:pt x="1399" y="838"/>
                </a:cubicBezTo>
                <a:cubicBezTo>
                  <a:pt x="1356" y="867"/>
                  <a:pt x="1308" y="903"/>
                  <a:pt x="1258" y="914"/>
                </a:cubicBezTo>
                <a:cubicBezTo>
                  <a:pt x="1228" y="912"/>
                  <a:pt x="1196" y="920"/>
                  <a:pt x="1169" y="909"/>
                </a:cubicBezTo>
                <a:cubicBezTo>
                  <a:pt x="1151" y="901"/>
                  <a:pt x="1134" y="862"/>
                  <a:pt x="1134" y="862"/>
                </a:cubicBezTo>
                <a:cubicBezTo>
                  <a:pt x="1123" y="828"/>
                  <a:pt x="1111" y="785"/>
                  <a:pt x="1075" y="773"/>
                </a:cubicBezTo>
                <a:cubicBezTo>
                  <a:pt x="1065" y="775"/>
                  <a:pt x="1055" y="774"/>
                  <a:pt x="1046" y="779"/>
                </a:cubicBezTo>
                <a:cubicBezTo>
                  <a:pt x="1040" y="783"/>
                  <a:pt x="1039" y="792"/>
                  <a:pt x="1034" y="797"/>
                </a:cubicBezTo>
                <a:cubicBezTo>
                  <a:pt x="1014" y="814"/>
                  <a:pt x="989" y="825"/>
                  <a:pt x="970" y="844"/>
                </a:cubicBezTo>
                <a:cubicBezTo>
                  <a:pt x="945" y="870"/>
                  <a:pt x="973" y="858"/>
                  <a:pt x="940" y="867"/>
                </a:cubicBezTo>
                <a:cubicBezTo>
                  <a:pt x="894" y="899"/>
                  <a:pt x="919" y="889"/>
                  <a:pt x="864" y="897"/>
                </a:cubicBezTo>
                <a:cubicBezTo>
                  <a:pt x="750" y="894"/>
                  <a:pt x="647" y="932"/>
                  <a:pt x="558" y="873"/>
                </a:cubicBezTo>
                <a:cubicBezTo>
                  <a:pt x="451" y="877"/>
                  <a:pt x="413" y="865"/>
                  <a:pt x="335" y="891"/>
                </a:cubicBezTo>
                <a:cubicBezTo>
                  <a:pt x="255" y="886"/>
                  <a:pt x="234" y="892"/>
                  <a:pt x="176" y="856"/>
                </a:cubicBezTo>
                <a:cubicBezTo>
                  <a:pt x="168" y="831"/>
                  <a:pt x="156" y="810"/>
                  <a:pt x="147" y="785"/>
                </a:cubicBezTo>
                <a:cubicBezTo>
                  <a:pt x="142" y="770"/>
                  <a:pt x="138" y="745"/>
                  <a:pt x="129" y="732"/>
                </a:cubicBezTo>
                <a:cubicBezTo>
                  <a:pt x="111" y="706"/>
                  <a:pt x="83" y="695"/>
                  <a:pt x="65" y="668"/>
                </a:cubicBezTo>
                <a:cubicBezTo>
                  <a:pt x="48" y="643"/>
                  <a:pt x="58" y="655"/>
                  <a:pt x="35" y="632"/>
                </a:cubicBezTo>
                <a:cubicBezTo>
                  <a:pt x="28" y="613"/>
                  <a:pt x="18" y="598"/>
                  <a:pt x="12" y="579"/>
                </a:cubicBezTo>
                <a:cubicBezTo>
                  <a:pt x="8" y="567"/>
                  <a:pt x="0" y="544"/>
                  <a:pt x="0" y="544"/>
                </a:cubicBezTo>
                <a:cubicBezTo>
                  <a:pt x="7" y="525"/>
                  <a:pt x="9" y="494"/>
                  <a:pt x="23" y="480"/>
                </a:cubicBezTo>
                <a:cubicBezTo>
                  <a:pt x="33" y="470"/>
                  <a:pt x="47" y="464"/>
                  <a:pt x="59" y="456"/>
                </a:cubicBezTo>
                <a:cubicBezTo>
                  <a:pt x="69" y="449"/>
                  <a:pt x="94" y="444"/>
                  <a:pt x="94" y="444"/>
                </a:cubicBezTo>
                <a:cubicBezTo>
                  <a:pt x="138" y="412"/>
                  <a:pt x="129" y="363"/>
                  <a:pt x="100" y="321"/>
                </a:cubicBezTo>
                <a:cubicBezTo>
                  <a:pt x="119" y="293"/>
                  <a:pt x="108" y="270"/>
                  <a:pt x="100" y="239"/>
                </a:cubicBezTo>
                <a:cubicBezTo>
                  <a:pt x="105" y="187"/>
                  <a:pt x="101" y="159"/>
                  <a:pt x="153" y="145"/>
                </a:cubicBezTo>
                <a:cubicBezTo>
                  <a:pt x="181" y="125"/>
                  <a:pt x="209" y="134"/>
                  <a:pt x="241" y="145"/>
                </a:cubicBezTo>
                <a:cubicBezTo>
                  <a:pt x="269" y="200"/>
                  <a:pt x="301" y="213"/>
                  <a:pt x="353" y="239"/>
                </a:cubicBezTo>
                <a:cubicBezTo>
                  <a:pt x="408" y="230"/>
                  <a:pt x="433" y="196"/>
                  <a:pt x="482" y="180"/>
                </a:cubicBezTo>
                <a:cubicBezTo>
                  <a:pt x="504" y="164"/>
                  <a:pt x="526" y="155"/>
                  <a:pt x="552" y="145"/>
                </a:cubicBezTo>
                <a:cubicBezTo>
                  <a:pt x="587" y="147"/>
                  <a:pt x="624" y="142"/>
                  <a:pt x="658" y="150"/>
                </a:cubicBezTo>
                <a:cubicBezTo>
                  <a:pt x="668" y="152"/>
                  <a:pt x="670" y="166"/>
                  <a:pt x="676" y="174"/>
                </a:cubicBezTo>
                <a:cubicBezTo>
                  <a:pt x="695" y="197"/>
                  <a:pt x="688" y="191"/>
                  <a:pt x="717" y="197"/>
                </a:cubicBezTo>
                <a:cubicBezTo>
                  <a:pt x="754" y="222"/>
                  <a:pt x="794" y="204"/>
                  <a:pt x="834" y="192"/>
                </a:cubicBezTo>
                <a:cubicBezTo>
                  <a:pt x="875" y="165"/>
                  <a:pt x="856" y="173"/>
                  <a:pt x="887" y="162"/>
                </a:cubicBezTo>
                <a:cubicBezTo>
                  <a:pt x="896" y="137"/>
                  <a:pt x="911" y="133"/>
                  <a:pt x="934" y="121"/>
                </a:cubicBezTo>
                <a:cubicBezTo>
                  <a:pt x="936" y="115"/>
                  <a:pt x="934" y="106"/>
                  <a:pt x="940" y="103"/>
                </a:cubicBezTo>
                <a:cubicBezTo>
                  <a:pt x="946" y="100"/>
                  <a:pt x="957" y="103"/>
                  <a:pt x="958" y="109"/>
                </a:cubicBezTo>
                <a:cubicBezTo>
                  <a:pt x="963" y="143"/>
                  <a:pt x="943" y="140"/>
                  <a:pt x="934" y="162"/>
                </a:cubicBezTo>
                <a:cubicBezTo>
                  <a:pt x="929" y="175"/>
                  <a:pt x="927" y="189"/>
                  <a:pt x="923" y="203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549275"/>
          </a:xfrm>
        </p:spPr>
        <p:txBody>
          <a:bodyPr/>
          <a:lstStyle/>
          <a:p>
            <a:r>
              <a:rPr lang="es-MX" sz="3200"/>
              <a:t>Factorización de un Trinomio Cuadrado Perfecto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0" y="1262063"/>
            <a:ext cx="1314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Paso No. 1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1331913" y="1268413"/>
            <a:ext cx="5937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Raiz Cuadrada del Primer Término (Término Cuadrático)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2792413" y="620713"/>
          <a:ext cx="3275012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6" name="Equation" r:id="rId4" imgW="1320480" imgH="203040" progId="Equation.DSMT4">
                  <p:embed/>
                </p:oleObj>
              </mc:Choice>
              <mc:Fallback>
                <p:oleObj name="Equation" r:id="rId4" imgW="132048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2413" y="620713"/>
                        <a:ext cx="3275012" cy="63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2778125" y="3886200"/>
            <a:ext cx="425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chemeClr val="accent2"/>
                </a:solidFill>
              </a:rPr>
              <a:t>5x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34925" y="1903413"/>
            <a:ext cx="1314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Paso No. 2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1366838" y="1909763"/>
            <a:ext cx="4743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Signo del Segundo Término (Término Lineal)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3087688" y="38608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chemeClr val="accent2"/>
                </a:solidFill>
              </a:rPr>
              <a:t>–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30163" y="2492375"/>
            <a:ext cx="1314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Paso No. 3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1362075" y="2498725"/>
            <a:ext cx="6267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Raiz Cuadrada del Tercer Término (Término Independiente)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3348038" y="38671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chemeClr val="accent2"/>
                </a:solidFill>
              </a:rPr>
              <a:t>7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0" y="3055938"/>
            <a:ext cx="1314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Paso No. 4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1331913" y="3062288"/>
            <a:ext cx="7410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El Binomio obtenido, se encierra entre paréntesis, se eleva al cuadrado</a:t>
            </a:r>
          </a:p>
          <a:p>
            <a:pPr algn="l"/>
            <a:r>
              <a:rPr lang="es-MX"/>
              <a:t>y finalmente se Iguala a cero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2627313" y="3867150"/>
            <a:ext cx="260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chemeClr val="accent2"/>
                </a:solidFill>
              </a:rPr>
              <a:t>(</a:t>
            </a:r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3519488" y="3867150"/>
            <a:ext cx="260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chemeClr val="accent2"/>
                </a:solidFill>
              </a:rPr>
              <a:t>)</a:t>
            </a:r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3635375" y="3938588"/>
            <a:ext cx="26828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 baseline="3000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3776663" y="3860800"/>
            <a:ext cx="558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chemeClr val="accent2"/>
                </a:solidFill>
              </a:rPr>
              <a:t>= 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Ø</a:t>
            </a:r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39688" y="4437063"/>
            <a:ext cx="1314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Paso No. 5</a:t>
            </a:r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1401763" y="4443413"/>
            <a:ext cx="5975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Se despeja la Variable x, aplicando las leyes del Despeje</a:t>
            </a: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2801938" y="4940300"/>
            <a:ext cx="1003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33CC33"/>
                </a:solidFill>
              </a:rPr>
              <a:t>5x – 7 =</a:t>
            </a:r>
          </a:p>
        </p:txBody>
      </p:sp>
      <p:graphicFrame>
        <p:nvGraphicFramePr>
          <p:cNvPr id="21527" name="Object 23"/>
          <p:cNvGraphicFramePr>
            <a:graphicFrameLocks noChangeAspect="1"/>
          </p:cNvGraphicFramePr>
          <p:nvPr/>
        </p:nvGraphicFramePr>
        <p:xfrm>
          <a:off x="3694113" y="4940300"/>
          <a:ext cx="522287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7" name="Equation" r:id="rId6" imgW="291960" imgH="228600" progId="Equation.DSMT4">
                  <p:embed/>
                </p:oleObj>
              </mc:Choice>
              <mc:Fallback>
                <p:oleObj name="Equation" r:id="rId6" imgW="291960" imgH="2286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4113" y="4940300"/>
                        <a:ext cx="522287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28" name="Text Box 24"/>
          <p:cNvSpPr txBox="1">
            <a:spLocks noChangeArrowheads="1"/>
          </p:cNvSpPr>
          <p:nvPr/>
        </p:nvSpPr>
        <p:spPr bwMode="auto">
          <a:xfrm>
            <a:off x="2801938" y="5372100"/>
            <a:ext cx="1244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33CC33"/>
                </a:solidFill>
              </a:rPr>
              <a:t>5x – 7 = </a:t>
            </a:r>
            <a:r>
              <a:rPr lang="en-US">
                <a:solidFill>
                  <a:srgbClr val="33CC33"/>
                </a:solidFill>
                <a:cs typeface="Arial" charset="0"/>
              </a:rPr>
              <a:t>Ø</a:t>
            </a:r>
          </a:p>
        </p:txBody>
      </p:sp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2801938" y="5797550"/>
            <a:ext cx="81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33CC33"/>
                </a:solidFill>
              </a:rPr>
              <a:t>5x = 7</a:t>
            </a:r>
          </a:p>
        </p:txBody>
      </p:sp>
      <p:sp>
        <p:nvSpPr>
          <p:cNvPr id="21530" name="Text Box 26"/>
          <p:cNvSpPr txBox="1">
            <a:spLocks noChangeArrowheads="1"/>
          </p:cNvSpPr>
          <p:nvPr/>
        </p:nvSpPr>
        <p:spPr bwMode="auto">
          <a:xfrm>
            <a:off x="2946400" y="6157913"/>
            <a:ext cx="558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33CC33"/>
                </a:solidFill>
              </a:rPr>
              <a:t>x = </a:t>
            </a:r>
          </a:p>
        </p:txBody>
      </p:sp>
      <p:graphicFrame>
        <p:nvGraphicFramePr>
          <p:cNvPr id="21531" name="Object 27"/>
          <p:cNvGraphicFramePr>
            <a:graphicFrameLocks noChangeAspect="1"/>
          </p:cNvGraphicFramePr>
          <p:nvPr/>
        </p:nvGraphicFramePr>
        <p:xfrm>
          <a:off x="3408363" y="6048375"/>
          <a:ext cx="401637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8" name="Equation" r:id="rId8" imgW="152280" imgH="393480" progId="Equation.DSMT4">
                  <p:embed/>
                </p:oleObj>
              </mc:Choice>
              <mc:Fallback>
                <p:oleObj name="Equation" r:id="rId8" imgW="152280" imgH="3934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8363" y="6048375"/>
                        <a:ext cx="401637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32" name="Object 28"/>
          <p:cNvGraphicFramePr>
            <a:graphicFrameLocks noChangeAspect="1"/>
          </p:cNvGraphicFramePr>
          <p:nvPr/>
        </p:nvGraphicFramePr>
        <p:xfrm>
          <a:off x="4832350" y="5570538"/>
          <a:ext cx="633413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9" name="Equation" r:id="rId10" imgW="139680" imgH="126720" progId="Equation.DSMT4">
                  <p:embed/>
                </p:oleObj>
              </mc:Choice>
              <mc:Fallback>
                <p:oleObj name="Equation" r:id="rId10" imgW="139680" imgH="12672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2350" y="5570538"/>
                        <a:ext cx="633413" cy="306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33" name="Text Box 29"/>
          <p:cNvSpPr txBox="1">
            <a:spLocks noChangeArrowheads="1"/>
          </p:cNvSpPr>
          <p:nvPr/>
        </p:nvSpPr>
        <p:spPr bwMode="auto">
          <a:xfrm>
            <a:off x="5173663" y="5537200"/>
            <a:ext cx="681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FF0000"/>
                </a:solidFill>
              </a:rPr>
              <a:t>X</a:t>
            </a:r>
            <a:r>
              <a:rPr lang="es-MX" baseline="-25000">
                <a:solidFill>
                  <a:srgbClr val="FF0000"/>
                </a:solidFill>
              </a:rPr>
              <a:t>1</a:t>
            </a:r>
            <a:r>
              <a:rPr lang="es-MX">
                <a:solidFill>
                  <a:srgbClr val="FF0000"/>
                </a:solidFill>
              </a:rPr>
              <a:t> = </a:t>
            </a:r>
          </a:p>
        </p:txBody>
      </p:sp>
      <p:graphicFrame>
        <p:nvGraphicFramePr>
          <p:cNvPr id="21534" name="Object 30"/>
          <p:cNvGraphicFramePr>
            <a:graphicFrameLocks noChangeAspect="1"/>
          </p:cNvGraphicFramePr>
          <p:nvPr/>
        </p:nvGraphicFramePr>
        <p:xfrm>
          <a:off x="5826125" y="5445125"/>
          <a:ext cx="40163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0" name="Equation" r:id="rId12" imgW="152280" imgH="393480" progId="Equation.DSMT4">
                  <p:embed/>
                </p:oleObj>
              </mc:Choice>
              <mc:Fallback>
                <p:oleObj name="Equation" r:id="rId12" imgW="152280" imgH="39348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6125" y="5445125"/>
                        <a:ext cx="401638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35" name="Object 31"/>
          <p:cNvGraphicFramePr>
            <a:graphicFrameLocks noChangeAspect="1"/>
          </p:cNvGraphicFramePr>
          <p:nvPr/>
        </p:nvGraphicFramePr>
        <p:xfrm>
          <a:off x="7410450" y="5445125"/>
          <a:ext cx="40163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1" name="Equation" r:id="rId14" imgW="152280" imgH="393480" progId="Equation.DSMT4">
                  <p:embed/>
                </p:oleObj>
              </mc:Choice>
              <mc:Fallback>
                <p:oleObj name="Equation" r:id="rId14" imgW="152280" imgH="39348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0450" y="5445125"/>
                        <a:ext cx="401638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36" name="Object 32"/>
          <p:cNvGraphicFramePr>
            <a:graphicFrameLocks noChangeAspect="1"/>
          </p:cNvGraphicFramePr>
          <p:nvPr/>
        </p:nvGraphicFramePr>
        <p:xfrm>
          <a:off x="6330950" y="5516563"/>
          <a:ext cx="358775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2" name="Equation" r:id="rId16" imgW="139680" imgH="126720" progId="Equation.DSMT4">
                  <p:embed/>
                </p:oleObj>
              </mc:Choice>
              <mc:Fallback>
                <p:oleObj name="Equation" r:id="rId16" imgW="139680" imgH="12672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0950" y="5516563"/>
                        <a:ext cx="358775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37" name="Text Box 33"/>
          <p:cNvSpPr txBox="1">
            <a:spLocks noChangeArrowheads="1"/>
          </p:cNvSpPr>
          <p:nvPr/>
        </p:nvSpPr>
        <p:spPr bwMode="auto">
          <a:xfrm>
            <a:off x="6757988" y="5537200"/>
            <a:ext cx="681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FF0000"/>
                </a:solidFill>
              </a:rPr>
              <a:t>X</a:t>
            </a:r>
            <a:r>
              <a:rPr lang="es-MX" baseline="-25000">
                <a:solidFill>
                  <a:srgbClr val="FF0000"/>
                </a:solidFill>
              </a:rPr>
              <a:t>2</a:t>
            </a:r>
            <a:r>
              <a:rPr lang="es-MX">
                <a:solidFill>
                  <a:srgbClr val="FF0000"/>
                </a:solidFill>
              </a:rPr>
              <a:t> = </a:t>
            </a:r>
          </a:p>
        </p:txBody>
      </p:sp>
      <p:sp>
        <p:nvSpPr>
          <p:cNvPr id="21538" name="Text Box 34"/>
          <p:cNvSpPr txBox="1">
            <a:spLocks noChangeArrowheads="1"/>
          </p:cNvSpPr>
          <p:nvPr/>
        </p:nvSpPr>
        <p:spPr bwMode="auto">
          <a:xfrm>
            <a:off x="7524750" y="6669088"/>
            <a:ext cx="16240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800">
                <a:solidFill>
                  <a:srgbClr val="FF0000"/>
                </a:solidFill>
              </a:rPr>
              <a:t>Prof. Ing. Jaime Chávez Carrillo</a:t>
            </a:r>
          </a:p>
        </p:txBody>
      </p:sp>
      <p:sp>
        <p:nvSpPr>
          <p:cNvPr id="21539" name="AutoShape 3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4211638" y="6669088"/>
            <a:ext cx="217487" cy="144462"/>
          </a:xfrm>
          <a:prstGeom prst="actionButtonBackPrevious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21540" name="AutoShape 3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4427538" y="6669088"/>
            <a:ext cx="215900" cy="144462"/>
          </a:xfrm>
          <a:prstGeom prst="actionButtonHom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21541" name="AutoShape 3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643438" y="6669088"/>
            <a:ext cx="215900" cy="142875"/>
          </a:xfrm>
          <a:prstGeom prst="actionButtonForwardNex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</p:spTree>
  </p:cSld>
  <p:clrMapOvr>
    <a:masterClrMapping/>
  </p:clrMapOvr>
  <p:transition advClick="0" advTm="36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360"/>
                            </p:stCondLst>
                            <p:childTnLst>
                              <p:par>
                                <p:cTn id="15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9960"/>
                            </p:stCondLst>
                            <p:childTnLst>
                              <p:par>
                                <p:cTn id="21" presetID="38" presetClass="entr" presetSubtype="0" accel="5000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246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3820"/>
                            </p:stCondLst>
                            <p:childTnLst>
                              <p:par>
                                <p:cTn id="35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9420"/>
                            </p:stCondLst>
                            <p:childTnLst>
                              <p:par>
                                <p:cTn id="41" presetID="38" presetClass="entr" presetSubtype="0" accel="5000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1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1420"/>
                            </p:stCondLst>
                            <p:childTnLst>
                              <p:par>
                                <p:cTn id="49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2780"/>
                            </p:stCondLst>
                            <p:childTnLst>
                              <p:par>
                                <p:cTn id="55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9680"/>
                            </p:stCondLst>
                            <p:childTnLst>
                              <p:par>
                                <p:cTn id="61" presetID="38" presetClass="entr" presetSubtype="0" accel="5000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1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31680"/>
                            </p:stCondLst>
                            <p:childTnLst>
                              <p:par>
                                <p:cTn id="69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33040"/>
                            </p:stCondLst>
                            <p:childTnLst>
                              <p:par>
                                <p:cTn id="75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43440"/>
                            </p:stCondLst>
                            <p:childTnLst>
                              <p:par>
                                <p:cTn id="81" presetID="38" presetClass="entr" presetSubtype="0" accel="5000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1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45440"/>
                            </p:stCondLst>
                            <p:childTnLst>
                              <p:par>
                                <p:cTn id="89" presetID="38" presetClass="entr" presetSubtype="0" accel="5000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1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47440"/>
                            </p:stCondLst>
                            <p:childTnLst>
                              <p:par>
                                <p:cTn id="97" presetID="38" presetClass="entr" presetSubtype="0" accel="5000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1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49440"/>
                            </p:stCondLst>
                            <p:childTnLst>
                              <p:par>
                                <p:cTn id="105" presetID="38" presetClass="entr" presetSubtype="0" accel="5000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51940"/>
                            </p:stCondLst>
                            <p:childTnLst>
                              <p:par>
                                <p:cTn id="113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5" dur="80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6" dur="80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80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53300"/>
                            </p:stCondLst>
                            <p:childTnLst>
                              <p:par>
                                <p:cTn id="119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25" presetID="38" presetClass="entr" presetSubtype="0" accel="5000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1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13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67000"/>
                            </p:stCondLst>
                            <p:childTnLst>
                              <p:par>
                                <p:cTn id="137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71500"/>
                            </p:stCondLst>
                            <p:childTnLst>
                              <p:par>
                                <p:cTn id="145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153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77500"/>
                            </p:stCondLst>
                            <p:childTnLst>
                              <p:par>
                                <p:cTn id="16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2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80500"/>
                            </p:stCondLst>
                            <p:childTnLst>
                              <p:par>
                                <p:cTn id="16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20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83500"/>
                            </p:stCondLst>
                            <p:childTnLst>
                              <p:par>
                                <p:cTn id="169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 nodeType="afterGroup">
                            <p:stCondLst>
                              <p:cond delay="86500"/>
                            </p:stCondLst>
                            <p:childTnLst>
                              <p:par>
                                <p:cTn id="17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20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89500"/>
                            </p:stCondLst>
                            <p:childTnLst>
                              <p:par>
                                <p:cTn id="18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2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92500"/>
                            </p:stCondLst>
                            <p:childTnLst>
                              <p:par>
                                <p:cTn id="185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8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 nodeType="afterGroup">
                            <p:stCondLst>
                              <p:cond delay="95500"/>
                            </p:stCondLst>
                            <p:childTnLst>
                              <p:par>
                                <p:cTn id="19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20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 nodeType="afterGroup">
                            <p:stCondLst>
                              <p:cond delay="98500"/>
                            </p:stCondLst>
                            <p:childTnLst>
                              <p:par>
                                <p:cTn id="197" presetID="2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9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 nodeType="afterGroup">
                            <p:stCondLst>
                              <p:cond delay="101500"/>
                            </p:stCondLst>
                            <p:childTnLst>
                              <p:par>
                                <p:cTn id="201" presetID="26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nimBg="1"/>
      <p:bldP spid="21508" grpId="0"/>
      <p:bldP spid="21509" grpId="0"/>
      <p:bldP spid="21512" grpId="0"/>
      <p:bldP spid="21513" grpId="0"/>
      <p:bldP spid="21515" grpId="0"/>
      <p:bldP spid="21516" grpId="0"/>
      <p:bldP spid="21518" grpId="0"/>
      <p:bldP spid="21519" grpId="0"/>
      <p:bldP spid="21524" grpId="0"/>
      <p:bldP spid="21525" grpId="0"/>
      <p:bldP spid="21528" grpId="0"/>
      <p:bldP spid="21529" grpId="0"/>
      <p:bldP spid="21530" grpId="0"/>
      <p:bldP spid="21533" grpId="0"/>
      <p:bldP spid="21537" grpId="0"/>
      <p:bldP spid="215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549275"/>
          </a:xfrm>
        </p:spPr>
        <p:txBody>
          <a:bodyPr/>
          <a:lstStyle/>
          <a:p>
            <a:r>
              <a:rPr lang="es-MX" sz="2600"/>
              <a:t>Factorización de un Trinomio Cuadrado de la Forma “a = 1”</a:t>
            </a:r>
          </a:p>
        </p:txBody>
      </p:sp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230563" y="476250"/>
          <a:ext cx="2395537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5" name="Equation" r:id="rId4" imgW="965160" imgH="203040" progId="Equation.DSMT4">
                  <p:embed/>
                </p:oleObj>
              </mc:Choice>
              <mc:Fallback>
                <p:oleObj name="Equation" r:id="rId4" imgW="96516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0563" y="476250"/>
                        <a:ext cx="2395537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7524750" y="6669088"/>
            <a:ext cx="16240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800">
                <a:solidFill>
                  <a:srgbClr val="FF0000"/>
                </a:solidFill>
              </a:rPr>
              <a:t>Prof. Ing. Jaime Chávez Carrillo</a:t>
            </a:r>
          </a:p>
        </p:txBody>
      </p: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39688" y="1125538"/>
            <a:ext cx="1314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Paso No. 1</a:t>
            </a:r>
          </a:p>
        </p:txBody>
      </p:sp>
      <p:sp>
        <p:nvSpPr>
          <p:cNvPr id="7204" name="Text Box 36"/>
          <p:cNvSpPr txBox="1">
            <a:spLocks noChangeArrowheads="1"/>
          </p:cNvSpPr>
          <p:nvPr/>
        </p:nvSpPr>
        <p:spPr bwMode="auto">
          <a:xfrm>
            <a:off x="1371600" y="1131888"/>
            <a:ext cx="7397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Raiz Cuadrada del Primer Término (Término Cuadrático) formando dos</a:t>
            </a:r>
          </a:p>
          <a:p>
            <a:pPr algn="l"/>
            <a:r>
              <a:rPr lang="es-MX"/>
              <a:t>Factores e igualándolos a cero.</a:t>
            </a:r>
          </a:p>
        </p:txBody>
      </p: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34925" y="1628775"/>
            <a:ext cx="1314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Paso No. 2</a:t>
            </a: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1366838" y="1635125"/>
            <a:ext cx="7258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Se buscan todos los pares de números cuyo producto entre ellos, sea</a:t>
            </a:r>
          </a:p>
          <a:p>
            <a:pPr algn="l"/>
            <a:r>
              <a:rPr lang="es-MX"/>
              <a:t>igual al Tercer Término (Término Independiente) incluyendo el signo.</a:t>
            </a:r>
          </a:p>
        </p:txBody>
      </p:sp>
      <p:sp>
        <p:nvSpPr>
          <p:cNvPr id="7209" name="Text Box 41"/>
          <p:cNvSpPr txBox="1">
            <a:spLocks noChangeArrowheads="1"/>
          </p:cNvSpPr>
          <p:nvPr/>
        </p:nvSpPr>
        <p:spPr bwMode="auto">
          <a:xfrm>
            <a:off x="34925" y="2205038"/>
            <a:ext cx="1314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Paso No. 3</a:t>
            </a:r>
          </a:p>
        </p:txBody>
      </p:sp>
      <p:sp>
        <p:nvSpPr>
          <p:cNvPr id="7210" name="Text Box 42"/>
          <p:cNvSpPr txBox="1">
            <a:spLocks noChangeArrowheads="1"/>
          </p:cNvSpPr>
          <p:nvPr/>
        </p:nvSpPr>
        <p:spPr bwMode="auto">
          <a:xfrm>
            <a:off x="1366838" y="2211388"/>
            <a:ext cx="7512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Seleccionar el par de números que sumados sea igual al Coeficiente del</a:t>
            </a:r>
          </a:p>
          <a:p>
            <a:pPr algn="l"/>
            <a:r>
              <a:rPr lang="es-MX"/>
              <a:t>Segundo Término (Término Lineal) incluyendo el signo.</a:t>
            </a:r>
          </a:p>
        </p:txBody>
      </p:sp>
      <p:sp>
        <p:nvSpPr>
          <p:cNvPr id="7211" name="Text Box 43"/>
          <p:cNvSpPr txBox="1">
            <a:spLocks noChangeArrowheads="1"/>
          </p:cNvSpPr>
          <p:nvPr/>
        </p:nvSpPr>
        <p:spPr bwMode="auto">
          <a:xfrm>
            <a:off x="34925" y="2781300"/>
            <a:ext cx="1314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Paso No. 4</a:t>
            </a:r>
          </a:p>
        </p:txBody>
      </p:sp>
      <p:sp>
        <p:nvSpPr>
          <p:cNvPr id="7212" name="Text Box 44"/>
          <p:cNvSpPr txBox="1">
            <a:spLocks noChangeArrowheads="1"/>
          </p:cNvSpPr>
          <p:nvPr/>
        </p:nvSpPr>
        <p:spPr bwMode="auto">
          <a:xfrm>
            <a:off x="1366838" y="2787650"/>
            <a:ext cx="7245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El par de números seleccionados, se acomodarán en los dos factores</a:t>
            </a:r>
          </a:p>
          <a:p>
            <a:pPr algn="l"/>
            <a:r>
              <a:rPr lang="es-MX"/>
              <a:t>Binomiales según se muestra en el ejemplo.</a:t>
            </a:r>
          </a:p>
        </p:txBody>
      </p:sp>
      <p:sp>
        <p:nvSpPr>
          <p:cNvPr id="7213" name="Text Box 45"/>
          <p:cNvSpPr txBox="1">
            <a:spLocks noChangeArrowheads="1"/>
          </p:cNvSpPr>
          <p:nvPr/>
        </p:nvSpPr>
        <p:spPr bwMode="auto">
          <a:xfrm>
            <a:off x="34925" y="4437063"/>
            <a:ext cx="1314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Paso No. 5</a:t>
            </a:r>
          </a:p>
        </p:txBody>
      </p:sp>
      <p:sp>
        <p:nvSpPr>
          <p:cNvPr id="7214" name="Text Box 46"/>
          <p:cNvSpPr txBox="1">
            <a:spLocks noChangeArrowheads="1"/>
          </p:cNvSpPr>
          <p:nvPr/>
        </p:nvSpPr>
        <p:spPr bwMode="auto">
          <a:xfrm>
            <a:off x="1366838" y="4443413"/>
            <a:ext cx="7423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Igualar a cero cada uno de los factores y en cada uno de ellos despejar</a:t>
            </a:r>
          </a:p>
          <a:p>
            <a:pPr algn="l"/>
            <a:r>
              <a:rPr lang="es-MX"/>
              <a:t>la incógnita “x”, aplicando las leyes del Despeje.</a:t>
            </a:r>
          </a:p>
        </p:txBody>
      </p: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34925" y="6296025"/>
            <a:ext cx="1314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Paso No. 6</a:t>
            </a:r>
          </a:p>
        </p:txBody>
      </p:sp>
      <p:sp>
        <p:nvSpPr>
          <p:cNvPr id="7216" name="Text Box 48"/>
          <p:cNvSpPr txBox="1">
            <a:spLocks noChangeArrowheads="1"/>
          </p:cNvSpPr>
          <p:nvPr/>
        </p:nvSpPr>
        <p:spPr bwMode="auto">
          <a:xfrm>
            <a:off x="1366838" y="6302375"/>
            <a:ext cx="76803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Finalmente a una de las incógnitas se asigna como Raíz</a:t>
            </a:r>
            <a:r>
              <a:rPr lang="es-MX" baseline="-25000"/>
              <a:t>1</a:t>
            </a:r>
            <a:r>
              <a:rPr lang="es-MX"/>
              <a:t> y a la otra Raíz</a:t>
            </a:r>
            <a:r>
              <a:rPr lang="es-MX" baseline="-25000"/>
              <a:t>2</a:t>
            </a:r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5792788" y="344805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algn="l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algn="l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s-MX">
                <a:solidFill>
                  <a:srgbClr val="0000FF"/>
                </a:solidFill>
              </a:rPr>
              <a:t>( 1 ) ( 6 ) = 6</a:t>
            </a:r>
          </a:p>
        </p:txBody>
      </p:sp>
      <p:sp>
        <p:nvSpPr>
          <p:cNvPr id="7219" name="Text Box 51"/>
          <p:cNvSpPr txBox="1">
            <a:spLocks noChangeArrowheads="1"/>
          </p:cNvSpPr>
          <p:nvPr/>
        </p:nvSpPr>
        <p:spPr bwMode="auto">
          <a:xfrm>
            <a:off x="5772150" y="3783013"/>
            <a:ext cx="1447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algn="l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algn="l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s-MX">
                <a:solidFill>
                  <a:srgbClr val="0000FF"/>
                </a:solidFill>
              </a:rPr>
              <a:t>( 2 ) ( 3 ) = 6</a:t>
            </a:r>
          </a:p>
        </p:txBody>
      </p:sp>
      <p:sp>
        <p:nvSpPr>
          <p:cNvPr id="7221" name="Text Box 53"/>
          <p:cNvSpPr txBox="1">
            <a:spLocks noChangeArrowheads="1"/>
          </p:cNvSpPr>
          <p:nvPr/>
        </p:nvSpPr>
        <p:spPr bwMode="auto">
          <a:xfrm>
            <a:off x="4730750" y="4070350"/>
            <a:ext cx="3657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>
                <a:solidFill>
                  <a:srgbClr val="0000FF"/>
                </a:solidFill>
              </a:rPr>
              <a:t>( -2 ) ( -3 ) = 6  y  ( -2 ) + ( -3 ) = -5</a:t>
            </a:r>
          </a:p>
        </p:txBody>
      </p:sp>
      <p:sp>
        <p:nvSpPr>
          <p:cNvPr id="7222" name="Text Box 54"/>
          <p:cNvSpPr txBox="1">
            <a:spLocks noChangeArrowheads="1"/>
          </p:cNvSpPr>
          <p:nvPr/>
        </p:nvSpPr>
        <p:spPr bwMode="auto">
          <a:xfrm>
            <a:off x="2314575" y="3709988"/>
            <a:ext cx="2235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>
                <a:solidFill>
                  <a:srgbClr val="0000FF"/>
                </a:solidFill>
              </a:rPr>
              <a:t>( x       ) ( x       ) = </a:t>
            </a:r>
            <a:r>
              <a:rPr lang="en-US">
                <a:solidFill>
                  <a:srgbClr val="0000FF"/>
                </a:solidFill>
                <a:cs typeface="Arial" charset="0"/>
              </a:rPr>
              <a:t>Ø</a:t>
            </a:r>
          </a:p>
        </p:txBody>
      </p:sp>
      <p:sp>
        <p:nvSpPr>
          <p:cNvPr id="7224" name="Text Box 56"/>
          <p:cNvSpPr txBox="1">
            <a:spLocks noChangeArrowheads="1"/>
          </p:cNvSpPr>
          <p:nvPr/>
        </p:nvSpPr>
        <p:spPr bwMode="auto">
          <a:xfrm>
            <a:off x="2633663" y="3716338"/>
            <a:ext cx="5699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s-MX">
                <a:solidFill>
                  <a:srgbClr val="0000FF"/>
                </a:solidFill>
              </a:rPr>
              <a:t> – 2 </a:t>
            </a:r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3460750" y="3709988"/>
            <a:ext cx="628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>
                <a:solidFill>
                  <a:srgbClr val="0000FF"/>
                </a:solidFill>
              </a:rPr>
              <a:t> – 3 </a:t>
            </a: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1522413" y="5308600"/>
            <a:ext cx="1117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>
                <a:solidFill>
                  <a:srgbClr val="33CC33"/>
                </a:solidFill>
              </a:rPr>
              <a:t>x – 2 = </a:t>
            </a:r>
            <a:r>
              <a:rPr lang="en-US">
                <a:solidFill>
                  <a:srgbClr val="33CC33"/>
                </a:solidFill>
                <a:cs typeface="Arial" charset="0"/>
              </a:rPr>
              <a:t>Ø</a:t>
            </a:r>
          </a:p>
          <a:p>
            <a:r>
              <a:rPr lang="es-MX">
                <a:solidFill>
                  <a:srgbClr val="33CC33"/>
                </a:solidFill>
              </a:rPr>
              <a:t>      x = 2</a:t>
            </a:r>
          </a:p>
        </p:txBody>
      </p:sp>
      <p:sp>
        <p:nvSpPr>
          <p:cNvPr id="7228" name="Text Box 60"/>
          <p:cNvSpPr txBox="1">
            <a:spLocks noChangeArrowheads="1"/>
          </p:cNvSpPr>
          <p:nvPr/>
        </p:nvSpPr>
        <p:spPr bwMode="auto">
          <a:xfrm>
            <a:off x="3048000" y="5308600"/>
            <a:ext cx="1117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>
                <a:solidFill>
                  <a:srgbClr val="33CC33"/>
                </a:solidFill>
              </a:rPr>
              <a:t>x – 3 = </a:t>
            </a:r>
            <a:r>
              <a:rPr lang="en-US">
                <a:solidFill>
                  <a:srgbClr val="33CC33"/>
                </a:solidFill>
              </a:rPr>
              <a:t>Ø</a:t>
            </a:r>
            <a:endParaRPr lang="es-MX">
              <a:solidFill>
                <a:srgbClr val="33CC33"/>
              </a:solidFill>
            </a:endParaRPr>
          </a:p>
          <a:p>
            <a:r>
              <a:rPr lang="es-MX">
                <a:solidFill>
                  <a:srgbClr val="33CC33"/>
                </a:solidFill>
              </a:rPr>
              <a:t>      x = 3</a:t>
            </a:r>
          </a:p>
        </p:txBody>
      </p:sp>
      <p:sp>
        <p:nvSpPr>
          <p:cNvPr id="7229" name="Freeform 61"/>
          <p:cNvSpPr>
            <a:spLocks/>
          </p:cNvSpPr>
          <p:nvPr/>
        </p:nvSpPr>
        <p:spPr bwMode="auto">
          <a:xfrm>
            <a:off x="4986338" y="4818063"/>
            <a:ext cx="3689350" cy="1563687"/>
          </a:xfrm>
          <a:custGeom>
            <a:avLst/>
            <a:gdLst>
              <a:gd name="T0" fmla="*/ 1070 w 2324"/>
              <a:gd name="T1" fmla="*/ 109 h 985"/>
              <a:gd name="T2" fmla="*/ 1152 w 2324"/>
              <a:gd name="T3" fmla="*/ 74 h 985"/>
              <a:gd name="T4" fmla="*/ 1205 w 2324"/>
              <a:gd name="T5" fmla="*/ 139 h 985"/>
              <a:gd name="T6" fmla="*/ 1463 w 2324"/>
              <a:gd name="T7" fmla="*/ 139 h 985"/>
              <a:gd name="T8" fmla="*/ 1569 w 2324"/>
              <a:gd name="T9" fmla="*/ 92 h 985"/>
              <a:gd name="T10" fmla="*/ 1669 w 2324"/>
              <a:gd name="T11" fmla="*/ 9 h 985"/>
              <a:gd name="T12" fmla="*/ 1769 w 2324"/>
              <a:gd name="T13" fmla="*/ 209 h 985"/>
              <a:gd name="T14" fmla="*/ 2051 w 2324"/>
              <a:gd name="T15" fmla="*/ 50 h 985"/>
              <a:gd name="T16" fmla="*/ 2145 w 2324"/>
              <a:gd name="T17" fmla="*/ 27 h 985"/>
              <a:gd name="T18" fmla="*/ 2316 w 2324"/>
              <a:gd name="T19" fmla="*/ 438 h 985"/>
              <a:gd name="T20" fmla="*/ 2204 w 2324"/>
              <a:gd name="T21" fmla="*/ 574 h 985"/>
              <a:gd name="T22" fmla="*/ 2239 w 2324"/>
              <a:gd name="T23" fmla="*/ 820 h 985"/>
              <a:gd name="T24" fmla="*/ 2098 w 2324"/>
              <a:gd name="T25" fmla="*/ 956 h 985"/>
              <a:gd name="T26" fmla="*/ 1992 w 2324"/>
              <a:gd name="T27" fmla="*/ 885 h 985"/>
              <a:gd name="T28" fmla="*/ 1787 w 2324"/>
              <a:gd name="T29" fmla="*/ 785 h 985"/>
              <a:gd name="T30" fmla="*/ 1646 w 2324"/>
              <a:gd name="T31" fmla="*/ 926 h 985"/>
              <a:gd name="T32" fmla="*/ 1581 w 2324"/>
              <a:gd name="T33" fmla="*/ 985 h 985"/>
              <a:gd name="T34" fmla="*/ 1499 w 2324"/>
              <a:gd name="T35" fmla="*/ 844 h 985"/>
              <a:gd name="T36" fmla="*/ 1258 w 2324"/>
              <a:gd name="T37" fmla="*/ 914 h 985"/>
              <a:gd name="T38" fmla="*/ 1134 w 2324"/>
              <a:gd name="T39" fmla="*/ 862 h 985"/>
              <a:gd name="T40" fmla="*/ 1046 w 2324"/>
              <a:gd name="T41" fmla="*/ 779 h 985"/>
              <a:gd name="T42" fmla="*/ 970 w 2324"/>
              <a:gd name="T43" fmla="*/ 844 h 985"/>
              <a:gd name="T44" fmla="*/ 864 w 2324"/>
              <a:gd name="T45" fmla="*/ 897 h 985"/>
              <a:gd name="T46" fmla="*/ 335 w 2324"/>
              <a:gd name="T47" fmla="*/ 891 h 985"/>
              <a:gd name="T48" fmla="*/ 147 w 2324"/>
              <a:gd name="T49" fmla="*/ 785 h 985"/>
              <a:gd name="T50" fmla="*/ 65 w 2324"/>
              <a:gd name="T51" fmla="*/ 668 h 985"/>
              <a:gd name="T52" fmla="*/ 12 w 2324"/>
              <a:gd name="T53" fmla="*/ 579 h 985"/>
              <a:gd name="T54" fmla="*/ 23 w 2324"/>
              <a:gd name="T55" fmla="*/ 480 h 985"/>
              <a:gd name="T56" fmla="*/ 94 w 2324"/>
              <a:gd name="T57" fmla="*/ 444 h 985"/>
              <a:gd name="T58" fmla="*/ 100 w 2324"/>
              <a:gd name="T59" fmla="*/ 239 h 985"/>
              <a:gd name="T60" fmla="*/ 241 w 2324"/>
              <a:gd name="T61" fmla="*/ 145 h 985"/>
              <a:gd name="T62" fmla="*/ 482 w 2324"/>
              <a:gd name="T63" fmla="*/ 180 h 985"/>
              <a:gd name="T64" fmla="*/ 658 w 2324"/>
              <a:gd name="T65" fmla="*/ 150 h 985"/>
              <a:gd name="T66" fmla="*/ 717 w 2324"/>
              <a:gd name="T67" fmla="*/ 197 h 985"/>
              <a:gd name="T68" fmla="*/ 887 w 2324"/>
              <a:gd name="T69" fmla="*/ 162 h 985"/>
              <a:gd name="T70" fmla="*/ 940 w 2324"/>
              <a:gd name="T71" fmla="*/ 103 h 985"/>
              <a:gd name="T72" fmla="*/ 934 w 2324"/>
              <a:gd name="T73" fmla="*/ 162 h 9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324" h="985">
                <a:moveTo>
                  <a:pt x="923" y="203"/>
                </a:moveTo>
                <a:cubicBezTo>
                  <a:pt x="972" y="166"/>
                  <a:pt x="1016" y="138"/>
                  <a:pt x="1070" y="109"/>
                </a:cubicBezTo>
                <a:cubicBezTo>
                  <a:pt x="1085" y="101"/>
                  <a:pt x="1101" y="92"/>
                  <a:pt x="1117" y="86"/>
                </a:cubicBezTo>
                <a:cubicBezTo>
                  <a:pt x="1129" y="82"/>
                  <a:pt x="1152" y="74"/>
                  <a:pt x="1152" y="74"/>
                </a:cubicBezTo>
                <a:cubicBezTo>
                  <a:pt x="1174" y="76"/>
                  <a:pt x="1203" y="63"/>
                  <a:pt x="1217" y="80"/>
                </a:cubicBezTo>
                <a:cubicBezTo>
                  <a:pt x="1230" y="96"/>
                  <a:pt x="1207" y="119"/>
                  <a:pt x="1205" y="139"/>
                </a:cubicBezTo>
                <a:cubicBezTo>
                  <a:pt x="1204" y="156"/>
                  <a:pt x="1217" y="160"/>
                  <a:pt x="1228" y="168"/>
                </a:cubicBezTo>
                <a:cubicBezTo>
                  <a:pt x="1311" y="164"/>
                  <a:pt x="1385" y="165"/>
                  <a:pt x="1463" y="139"/>
                </a:cubicBezTo>
                <a:cubicBezTo>
                  <a:pt x="1479" y="134"/>
                  <a:pt x="1518" y="126"/>
                  <a:pt x="1534" y="115"/>
                </a:cubicBezTo>
                <a:cubicBezTo>
                  <a:pt x="1546" y="107"/>
                  <a:pt x="1569" y="92"/>
                  <a:pt x="1569" y="92"/>
                </a:cubicBezTo>
                <a:cubicBezTo>
                  <a:pt x="1583" y="50"/>
                  <a:pt x="1603" y="28"/>
                  <a:pt x="1640" y="3"/>
                </a:cubicBezTo>
                <a:cubicBezTo>
                  <a:pt x="1650" y="5"/>
                  <a:pt x="1665" y="0"/>
                  <a:pt x="1669" y="9"/>
                </a:cubicBezTo>
                <a:cubicBezTo>
                  <a:pt x="1689" y="53"/>
                  <a:pt x="1656" y="102"/>
                  <a:pt x="1710" y="121"/>
                </a:cubicBezTo>
                <a:cubicBezTo>
                  <a:pt x="1723" y="161"/>
                  <a:pt x="1732" y="184"/>
                  <a:pt x="1769" y="209"/>
                </a:cubicBezTo>
                <a:cubicBezTo>
                  <a:pt x="1814" y="198"/>
                  <a:pt x="1836" y="169"/>
                  <a:pt x="1875" y="145"/>
                </a:cubicBezTo>
                <a:cubicBezTo>
                  <a:pt x="1932" y="110"/>
                  <a:pt x="1991" y="80"/>
                  <a:pt x="2051" y="50"/>
                </a:cubicBezTo>
                <a:cubicBezTo>
                  <a:pt x="2061" y="45"/>
                  <a:pt x="2070" y="36"/>
                  <a:pt x="2081" y="33"/>
                </a:cubicBezTo>
                <a:cubicBezTo>
                  <a:pt x="2102" y="28"/>
                  <a:pt x="2124" y="29"/>
                  <a:pt x="2145" y="27"/>
                </a:cubicBezTo>
                <a:cubicBezTo>
                  <a:pt x="2114" y="177"/>
                  <a:pt x="2092" y="362"/>
                  <a:pt x="2269" y="391"/>
                </a:cubicBezTo>
                <a:cubicBezTo>
                  <a:pt x="2285" y="408"/>
                  <a:pt x="2302" y="419"/>
                  <a:pt x="2316" y="438"/>
                </a:cubicBezTo>
                <a:cubicBezTo>
                  <a:pt x="2324" y="467"/>
                  <a:pt x="2298" y="560"/>
                  <a:pt x="2263" y="568"/>
                </a:cubicBezTo>
                <a:cubicBezTo>
                  <a:pt x="2244" y="573"/>
                  <a:pt x="2224" y="572"/>
                  <a:pt x="2204" y="574"/>
                </a:cubicBezTo>
                <a:cubicBezTo>
                  <a:pt x="2190" y="593"/>
                  <a:pt x="2186" y="609"/>
                  <a:pt x="2180" y="632"/>
                </a:cubicBezTo>
                <a:cubicBezTo>
                  <a:pt x="2197" y="700"/>
                  <a:pt x="2197" y="761"/>
                  <a:pt x="2239" y="820"/>
                </a:cubicBezTo>
                <a:cubicBezTo>
                  <a:pt x="2229" y="861"/>
                  <a:pt x="2233" y="910"/>
                  <a:pt x="2186" y="926"/>
                </a:cubicBezTo>
                <a:cubicBezTo>
                  <a:pt x="2159" y="945"/>
                  <a:pt x="2130" y="948"/>
                  <a:pt x="2098" y="956"/>
                </a:cubicBezTo>
                <a:cubicBezTo>
                  <a:pt x="2080" y="954"/>
                  <a:pt x="2062" y="954"/>
                  <a:pt x="2045" y="950"/>
                </a:cubicBezTo>
                <a:cubicBezTo>
                  <a:pt x="2018" y="943"/>
                  <a:pt x="2006" y="905"/>
                  <a:pt x="1992" y="885"/>
                </a:cubicBezTo>
                <a:cubicBezTo>
                  <a:pt x="1953" y="829"/>
                  <a:pt x="1918" y="784"/>
                  <a:pt x="1851" y="762"/>
                </a:cubicBezTo>
                <a:cubicBezTo>
                  <a:pt x="1828" y="768"/>
                  <a:pt x="1810" y="779"/>
                  <a:pt x="1787" y="785"/>
                </a:cubicBezTo>
                <a:cubicBezTo>
                  <a:pt x="1768" y="798"/>
                  <a:pt x="1747" y="802"/>
                  <a:pt x="1728" y="815"/>
                </a:cubicBezTo>
                <a:cubicBezTo>
                  <a:pt x="1692" y="840"/>
                  <a:pt x="1674" y="892"/>
                  <a:pt x="1646" y="926"/>
                </a:cubicBezTo>
                <a:cubicBezTo>
                  <a:pt x="1636" y="938"/>
                  <a:pt x="1628" y="952"/>
                  <a:pt x="1616" y="962"/>
                </a:cubicBezTo>
                <a:cubicBezTo>
                  <a:pt x="1605" y="971"/>
                  <a:pt x="1581" y="985"/>
                  <a:pt x="1581" y="985"/>
                </a:cubicBezTo>
                <a:cubicBezTo>
                  <a:pt x="1573" y="973"/>
                  <a:pt x="1565" y="962"/>
                  <a:pt x="1557" y="950"/>
                </a:cubicBezTo>
                <a:cubicBezTo>
                  <a:pt x="1536" y="919"/>
                  <a:pt x="1568" y="851"/>
                  <a:pt x="1499" y="844"/>
                </a:cubicBezTo>
                <a:cubicBezTo>
                  <a:pt x="1466" y="841"/>
                  <a:pt x="1432" y="840"/>
                  <a:pt x="1399" y="838"/>
                </a:cubicBezTo>
                <a:cubicBezTo>
                  <a:pt x="1356" y="867"/>
                  <a:pt x="1308" y="903"/>
                  <a:pt x="1258" y="914"/>
                </a:cubicBezTo>
                <a:cubicBezTo>
                  <a:pt x="1228" y="912"/>
                  <a:pt x="1196" y="920"/>
                  <a:pt x="1169" y="909"/>
                </a:cubicBezTo>
                <a:cubicBezTo>
                  <a:pt x="1151" y="901"/>
                  <a:pt x="1134" y="862"/>
                  <a:pt x="1134" y="862"/>
                </a:cubicBezTo>
                <a:cubicBezTo>
                  <a:pt x="1123" y="828"/>
                  <a:pt x="1111" y="785"/>
                  <a:pt x="1075" y="773"/>
                </a:cubicBezTo>
                <a:cubicBezTo>
                  <a:pt x="1065" y="775"/>
                  <a:pt x="1055" y="774"/>
                  <a:pt x="1046" y="779"/>
                </a:cubicBezTo>
                <a:cubicBezTo>
                  <a:pt x="1040" y="783"/>
                  <a:pt x="1039" y="792"/>
                  <a:pt x="1034" y="797"/>
                </a:cubicBezTo>
                <a:cubicBezTo>
                  <a:pt x="1014" y="814"/>
                  <a:pt x="989" y="825"/>
                  <a:pt x="970" y="844"/>
                </a:cubicBezTo>
                <a:cubicBezTo>
                  <a:pt x="945" y="870"/>
                  <a:pt x="973" y="858"/>
                  <a:pt x="940" y="867"/>
                </a:cubicBezTo>
                <a:cubicBezTo>
                  <a:pt x="894" y="899"/>
                  <a:pt x="919" y="889"/>
                  <a:pt x="864" y="897"/>
                </a:cubicBezTo>
                <a:cubicBezTo>
                  <a:pt x="750" y="894"/>
                  <a:pt x="647" y="932"/>
                  <a:pt x="558" y="873"/>
                </a:cubicBezTo>
                <a:cubicBezTo>
                  <a:pt x="451" y="877"/>
                  <a:pt x="413" y="865"/>
                  <a:pt x="335" y="891"/>
                </a:cubicBezTo>
                <a:cubicBezTo>
                  <a:pt x="255" y="886"/>
                  <a:pt x="234" y="892"/>
                  <a:pt x="176" y="856"/>
                </a:cubicBezTo>
                <a:cubicBezTo>
                  <a:pt x="168" y="831"/>
                  <a:pt x="156" y="810"/>
                  <a:pt x="147" y="785"/>
                </a:cubicBezTo>
                <a:cubicBezTo>
                  <a:pt x="142" y="770"/>
                  <a:pt x="138" y="745"/>
                  <a:pt x="129" y="732"/>
                </a:cubicBezTo>
                <a:cubicBezTo>
                  <a:pt x="111" y="706"/>
                  <a:pt x="83" y="695"/>
                  <a:pt x="65" y="668"/>
                </a:cubicBezTo>
                <a:cubicBezTo>
                  <a:pt x="48" y="643"/>
                  <a:pt x="58" y="655"/>
                  <a:pt x="35" y="632"/>
                </a:cubicBezTo>
                <a:cubicBezTo>
                  <a:pt x="28" y="613"/>
                  <a:pt x="18" y="598"/>
                  <a:pt x="12" y="579"/>
                </a:cubicBezTo>
                <a:cubicBezTo>
                  <a:pt x="8" y="567"/>
                  <a:pt x="0" y="544"/>
                  <a:pt x="0" y="544"/>
                </a:cubicBezTo>
                <a:cubicBezTo>
                  <a:pt x="7" y="525"/>
                  <a:pt x="9" y="494"/>
                  <a:pt x="23" y="480"/>
                </a:cubicBezTo>
                <a:cubicBezTo>
                  <a:pt x="33" y="470"/>
                  <a:pt x="47" y="464"/>
                  <a:pt x="59" y="456"/>
                </a:cubicBezTo>
                <a:cubicBezTo>
                  <a:pt x="69" y="449"/>
                  <a:pt x="94" y="444"/>
                  <a:pt x="94" y="444"/>
                </a:cubicBezTo>
                <a:cubicBezTo>
                  <a:pt x="138" y="412"/>
                  <a:pt x="129" y="363"/>
                  <a:pt x="100" y="321"/>
                </a:cubicBezTo>
                <a:cubicBezTo>
                  <a:pt x="119" y="293"/>
                  <a:pt x="108" y="270"/>
                  <a:pt x="100" y="239"/>
                </a:cubicBezTo>
                <a:cubicBezTo>
                  <a:pt x="105" y="187"/>
                  <a:pt x="101" y="159"/>
                  <a:pt x="153" y="145"/>
                </a:cubicBezTo>
                <a:cubicBezTo>
                  <a:pt x="181" y="125"/>
                  <a:pt x="209" y="134"/>
                  <a:pt x="241" y="145"/>
                </a:cubicBezTo>
                <a:cubicBezTo>
                  <a:pt x="269" y="200"/>
                  <a:pt x="301" y="213"/>
                  <a:pt x="353" y="239"/>
                </a:cubicBezTo>
                <a:cubicBezTo>
                  <a:pt x="408" y="230"/>
                  <a:pt x="433" y="196"/>
                  <a:pt x="482" y="180"/>
                </a:cubicBezTo>
                <a:cubicBezTo>
                  <a:pt x="504" y="164"/>
                  <a:pt x="526" y="155"/>
                  <a:pt x="552" y="145"/>
                </a:cubicBezTo>
                <a:cubicBezTo>
                  <a:pt x="587" y="147"/>
                  <a:pt x="624" y="142"/>
                  <a:pt x="658" y="150"/>
                </a:cubicBezTo>
                <a:cubicBezTo>
                  <a:pt x="668" y="152"/>
                  <a:pt x="670" y="166"/>
                  <a:pt x="676" y="174"/>
                </a:cubicBezTo>
                <a:cubicBezTo>
                  <a:pt x="695" y="197"/>
                  <a:pt x="688" y="191"/>
                  <a:pt x="717" y="197"/>
                </a:cubicBezTo>
                <a:cubicBezTo>
                  <a:pt x="754" y="222"/>
                  <a:pt x="794" y="204"/>
                  <a:pt x="834" y="192"/>
                </a:cubicBezTo>
                <a:cubicBezTo>
                  <a:pt x="875" y="165"/>
                  <a:pt x="856" y="173"/>
                  <a:pt x="887" y="162"/>
                </a:cubicBezTo>
                <a:cubicBezTo>
                  <a:pt x="896" y="137"/>
                  <a:pt x="911" y="133"/>
                  <a:pt x="934" y="121"/>
                </a:cubicBezTo>
                <a:cubicBezTo>
                  <a:pt x="936" y="115"/>
                  <a:pt x="934" y="106"/>
                  <a:pt x="940" y="103"/>
                </a:cubicBezTo>
                <a:cubicBezTo>
                  <a:pt x="946" y="100"/>
                  <a:pt x="957" y="103"/>
                  <a:pt x="958" y="109"/>
                </a:cubicBezTo>
                <a:cubicBezTo>
                  <a:pt x="963" y="143"/>
                  <a:pt x="943" y="140"/>
                  <a:pt x="934" y="162"/>
                </a:cubicBezTo>
                <a:cubicBezTo>
                  <a:pt x="929" y="175"/>
                  <a:pt x="927" y="189"/>
                  <a:pt x="923" y="203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graphicFrame>
        <p:nvGraphicFramePr>
          <p:cNvPr id="7230" name="Object 62"/>
          <p:cNvGraphicFramePr>
            <a:graphicFrameLocks noChangeAspect="1"/>
          </p:cNvGraphicFramePr>
          <p:nvPr/>
        </p:nvGraphicFramePr>
        <p:xfrm>
          <a:off x="5311775" y="5476875"/>
          <a:ext cx="633413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6" name="Equation" r:id="rId6" imgW="139680" imgH="126720" progId="Equation.DSMT4">
                  <p:embed/>
                </p:oleObj>
              </mc:Choice>
              <mc:Fallback>
                <p:oleObj name="Equation" r:id="rId6" imgW="139680" imgH="126720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1775" y="5476875"/>
                        <a:ext cx="633413" cy="30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5653088" y="5443538"/>
            <a:ext cx="8715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FF0000"/>
                </a:solidFill>
              </a:rPr>
              <a:t>X</a:t>
            </a:r>
            <a:r>
              <a:rPr lang="es-MX" baseline="-25000">
                <a:solidFill>
                  <a:srgbClr val="FF0000"/>
                </a:solidFill>
              </a:rPr>
              <a:t>1</a:t>
            </a:r>
            <a:r>
              <a:rPr lang="es-MX">
                <a:solidFill>
                  <a:srgbClr val="FF0000"/>
                </a:solidFill>
              </a:rPr>
              <a:t> =  2</a:t>
            </a:r>
          </a:p>
        </p:txBody>
      </p:sp>
      <p:graphicFrame>
        <p:nvGraphicFramePr>
          <p:cNvPr id="7234" name="Object 66"/>
          <p:cNvGraphicFramePr>
            <a:graphicFrameLocks noChangeAspect="1"/>
          </p:cNvGraphicFramePr>
          <p:nvPr/>
        </p:nvGraphicFramePr>
        <p:xfrm>
          <a:off x="6732588" y="5422900"/>
          <a:ext cx="358775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7" name="Equation" r:id="rId8" imgW="139680" imgH="126720" progId="Equation.DSMT4">
                  <p:embed/>
                </p:oleObj>
              </mc:Choice>
              <mc:Fallback>
                <p:oleObj name="Equation" r:id="rId8" imgW="139680" imgH="126720" progId="Equation.DSMT4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588" y="5422900"/>
                        <a:ext cx="358775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35" name="Text Box 67"/>
          <p:cNvSpPr txBox="1">
            <a:spLocks noChangeArrowheads="1"/>
          </p:cNvSpPr>
          <p:nvPr/>
        </p:nvSpPr>
        <p:spPr bwMode="auto">
          <a:xfrm>
            <a:off x="7237413" y="5443538"/>
            <a:ext cx="8715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FF0000"/>
                </a:solidFill>
              </a:rPr>
              <a:t>X</a:t>
            </a:r>
            <a:r>
              <a:rPr lang="es-MX" baseline="-25000">
                <a:solidFill>
                  <a:srgbClr val="FF0000"/>
                </a:solidFill>
              </a:rPr>
              <a:t>2</a:t>
            </a:r>
            <a:r>
              <a:rPr lang="es-MX">
                <a:solidFill>
                  <a:srgbClr val="FF0000"/>
                </a:solidFill>
              </a:rPr>
              <a:t> =  3</a:t>
            </a:r>
          </a:p>
        </p:txBody>
      </p:sp>
      <p:sp>
        <p:nvSpPr>
          <p:cNvPr id="7236" name="AutoShape 6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4211638" y="6669088"/>
            <a:ext cx="217487" cy="144462"/>
          </a:xfrm>
          <a:prstGeom prst="actionButtonBackPrevious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7237" name="AutoShape 69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4427538" y="6669088"/>
            <a:ext cx="215900" cy="144462"/>
          </a:xfrm>
          <a:prstGeom prst="actionButtonHom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7238" name="AutoShape 7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643438" y="6669088"/>
            <a:ext cx="215900" cy="142875"/>
          </a:xfrm>
          <a:prstGeom prst="actionButtonForwardNex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</p:spTree>
  </p:cSld>
  <p:clrMapOvr>
    <a:masterClrMapping/>
  </p:clrMapOvr>
  <p:transition advClick="0" advTm="36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7" presetClass="entr" presetSubtype="0" fill="hold" grpId="1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360"/>
                            </p:stCondLst>
                            <p:childTnLst>
                              <p:par>
                                <p:cTn id="15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3760"/>
                            </p:stCondLst>
                            <p:childTnLst>
                              <p:par>
                                <p:cTn id="21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926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620"/>
                            </p:stCondLst>
                            <p:childTnLst>
                              <p:par>
                                <p:cTn id="35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4120"/>
                            </p:stCondLst>
                            <p:childTnLst>
                              <p:par>
                                <p:cTn id="41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9620"/>
                            </p:stCondLst>
                            <p:childTnLst>
                              <p:par>
                                <p:cTn id="49" presetID="38" presetClass="entr" presetSubtype="0" accel="50000" fill="hold" grpId="1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5120"/>
                            </p:stCondLst>
                            <p:childTnLst>
                              <p:par>
                                <p:cTn id="57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46480"/>
                            </p:stCondLst>
                            <p:childTnLst>
                              <p:par>
                                <p:cTn id="63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8980"/>
                            </p:stCondLst>
                            <p:childTnLst>
                              <p:par>
                                <p:cTn id="69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71980"/>
                            </p:stCondLst>
                            <p:childTnLst>
                              <p:par>
                                <p:cTn id="77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73340"/>
                            </p:stCondLst>
                            <p:childTnLst>
                              <p:par>
                                <p:cTn id="83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2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84440"/>
                            </p:stCondLst>
                            <p:childTnLst>
                              <p:par>
                                <p:cTn id="89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86940"/>
                            </p:stCondLst>
                            <p:childTnLst>
                              <p:par>
                                <p:cTn id="97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89440"/>
                            </p:stCondLst>
                            <p:childTnLst>
                              <p:par>
                                <p:cTn id="105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90800"/>
                            </p:stCondLst>
                            <p:childTnLst>
                              <p:par>
                                <p:cTn id="111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72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02700"/>
                            </p:stCondLst>
                            <p:childTnLst>
                              <p:par>
                                <p:cTn id="117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08200"/>
                            </p:stCondLst>
                            <p:childTnLst>
                              <p:par>
                                <p:cTn id="125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113700"/>
                            </p:stCondLst>
                            <p:childTnLst>
                              <p:par>
                                <p:cTn id="133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5" dur="80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6" dur="80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80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115060"/>
                            </p:stCondLst>
                            <p:childTnLst>
                              <p:par>
                                <p:cTn id="139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72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122860"/>
                            </p:stCondLst>
                            <p:childTnLst>
                              <p:par>
                                <p:cTn id="14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125860"/>
                            </p:stCondLst>
                            <p:childTnLst>
                              <p:par>
                                <p:cTn id="149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129360"/>
                            </p:stCondLst>
                            <p:childTnLst>
                              <p:par>
                                <p:cTn id="15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7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132360"/>
                            </p:stCondLst>
                            <p:childTnLst>
                              <p:par>
                                <p:cTn id="161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135860"/>
                            </p:stCondLst>
                            <p:childTnLst>
                              <p:par>
                                <p:cTn id="169" presetID="2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1" dur="2000"/>
                                        <p:tgtEl>
                                          <p:spTgt spid="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138860"/>
                            </p:stCondLst>
                            <p:childTnLst>
                              <p:par>
                                <p:cTn id="173" presetID="26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2" grpId="0"/>
      <p:bldP spid="7203" grpId="1"/>
      <p:bldP spid="7204" grpId="0"/>
      <p:bldP spid="7207" grpId="0"/>
      <p:bldP spid="7208" grpId="0"/>
      <p:bldP spid="7209" grpId="0"/>
      <p:bldP spid="7210" grpId="0"/>
      <p:bldP spid="7211" grpId="0"/>
      <p:bldP spid="7212" grpId="0"/>
      <p:bldP spid="7213" grpId="0"/>
      <p:bldP spid="7214" grpId="0"/>
      <p:bldP spid="7215" grpId="0"/>
      <p:bldP spid="7216" grpId="0"/>
      <p:bldP spid="7217" grpId="0"/>
      <p:bldP spid="7219" grpId="1"/>
      <p:bldP spid="7221" grpId="0"/>
      <p:bldP spid="7222" grpId="0"/>
      <p:bldP spid="7224" grpId="0"/>
      <p:bldP spid="7226" grpId="0"/>
      <p:bldP spid="7227" grpId="0"/>
      <p:bldP spid="7228" grpId="0"/>
      <p:bldP spid="7229" grpId="0" animBg="1"/>
      <p:bldP spid="7231" grpId="0"/>
      <p:bldP spid="72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549275"/>
          </a:xfrm>
        </p:spPr>
        <p:txBody>
          <a:bodyPr/>
          <a:lstStyle/>
          <a:p>
            <a:r>
              <a:rPr lang="es-MX" sz="2600"/>
              <a:t>Factorización de un Trinomio Cuadrado de la Forma “a </a:t>
            </a:r>
            <a:r>
              <a:rPr lang="es-MX" sz="2600">
                <a:cs typeface="Arial" charset="0"/>
              </a:rPr>
              <a:t>≠</a:t>
            </a:r>
            <a:r>
              <a:rPr lang="es-MX" sz="2600"/>
              <a:t> 1”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3041650" y="476250"/>
          <a:ext cx="2774950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9" name="Equation" r:id="rId4" imgW="1117440" imgH="203040" progId="Equation.DSMT4">
                  <p:embed/>
                </p:oleObj>
              </mc:Choice>
              <mc:Fallback>
                <p:oleObj name="Equation" r:id="rId4" imgW="111744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650" y="476250"/>
                        <a:ext cx="2774950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4925" y="1125538"/>
            <a:ext cx="112712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 sz="1500"/>
              <a:t>Paso No. 1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042988" y="1125538"/>
            <a:ext cx="4537075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Se multiplica el coeficiente del Término Cuadrático por el Término Independiente, incluyendo los signos.</a:t>
            </a:r>
          </a:p>
        </p:txBody>
      </p:sp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34925" y="1844675"/>
            <a:ext cx="112712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 sz="1500"/>
              <a:t>Paso No. 2</a:t>
            </a:r>
          </a:p>
        </p:txBody>
      </p:sp>
      <p:sp>
        <p:nvSpPr>
          <p:cNvPr id="9253" name="Text Box 37"/>
          <p:cNvSpPr txBox="1">
            <a:spLocks noChangeArrowheads="1"/>
          </p:cNvSpPr>
          <p:nvPr/>
        </p:nvSpPr>
        <p:spPr bwMode="auto">
          <a:xfrm>
            <a:off x="1042988" y="1858963"/>
            <a:ext cx="4537075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Se buscan todos los pares de números cuyo producto entre ellos, sea igual al resultado del Paso No. 1, incluyendo los signos.</a:t>
            </a:r>
          </a:p>
        </p:txBody>
      </p:sp>
      <p:sp>
        <p:nvSpPr>
          <p:cNvPr id="9255" name="Text Box 39"/>
          <p:cNvSpPr txBox="1">
            <a:spLocks noChangeArrowheads="1"/>
          </p:cNvSpPr>
          <p:nvPr/>
        </p:nvSpPr>
        <p:spPr bwMode="auto">
          <a:xfrm>
            <a:off x="34925" y="2603500"/>
            <a:ext cx="112712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 sz="1500"/>
              <a:t>Paso No. 3</a:t>
            </a:r>
          </a:p>
        </p:txBody>
      </p:sp>
      <p:sp>
        <p:nvSpPr>
          <p:cNvPr id="9256" name="Text Box 40"/>
          <p:cNvSpPr txBox="1">
            <a:spLocks noChangeArrowheads="1"/>
          </p:cNvSpPr>
          <p:nvPr/>
        </p:nvSpPr>
        <p:spPr bwMode="auto">
          <a:xfrm>
            <a:off x="1042988" y="2592388"/>
            <a:ext cx="45370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Se selecciona el par de números que sumados sea igual al coeficiente del Término Lineal.</a:t>
            </a:r>
          </a:p>
        </p:txBody>
      </p:sp>
      <p:sp>
        <p:nvSpPr>
          <p:cNvPr id="9257" name="Text Box 41"/>
          <p:cNvSpPr txBox="1">
            <a:spLocks noChangeArrowheads="1"/>
          </p:cNvSpPr>
          <p:nvPr/>
        </p:nvSpPr>
        <p:spPr bwMode="auto">
          <a:xfrm>
            <a:off x="34925" y="3141663"/>
            <a:ext cx="112712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 sz="1500"/>
              <a:t>Paso No. 4</a:t>
            </a:r>
          </a:p>
        </p:txBody>
      </p:sp>
      <p:sp>
        <p:nvSpPr>
          <p:cNvPr id="9258" name="Text Box 42"/>
          <p:cNvSpPr txBox="1">
            <a:spLocks noChangeArrowheads="1"/>
          </p:cNvSpPr>
          <p:nvPr/>
        </p:nvSpPr>
        <p:spPr bwMode="auto">
          <a:xfrm>
            <a:off x="1042988" y="3155950"/>
            <a:ext cx="4537075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El par de números seleccionados, se sustituirán por el Término Lineal en la Ecuación Cuadrática Original.</a:t>
            </a:r>
          </a:p>
        </p:txBody>
      </p:sp>
      <p:sp>
        <p:nvSpPr>
          <p:cNvPr id="9259" name="Text Box 43"/>
          <p:cNvSpPr txBox="1">
            <a:spLocks noChangeArrowheads="1"/>
          </p:cNvSpPr>
          <p:nvPr/>
        </p:nvSpPr>
        <p:spPr bwMode="auto">
          <a:xfrm>
            <a:off x="34925" y="3933825"/>
            <a:ext cx="112712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 sz="1500"/>
              <a:t>Paso No. 5</a:t>
            </a:r>
          </a:p>
        </p:txBody>
      </p:sp>
      <p:sp>
        <p:nvSpPr>
          <p:cNvPr id="9260" name="Text Box 44"/>
          <p:cNvSpPr txBox="1">
            <a:spLocks noChangeArrowheads="1"/>
          </p:cNvSpPr>
          <p:nvPr/>
        </p:nvSpPr>
        <p:spPr bwMode="auto">
          <a:xfrm>
            <a:off x="1042988" y="3943350"/>
            <a:ext cx="4537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De la nueva Ecuación Cuadrática, se formarán Dos Factores, donde cada uno de ellos será un Binomio. Observar que estos factores se encontrarán Sumándoce y se igualará a cero. </a:t>
            </a:r>
          </a:p>
        </p:txBody>
      </p:sp>
      <p:sp>
        <p:nvSpPr>
          <p:cNvPr id="9261" name="Text Box 45"/>
          <p:cNvSpPr txBox="1">
            <a:spLocks noChangeArrowheads="1"/>
          </p:cNvSpPr>
          <p:nvPr/>
        </p:nvSpPr>
        <p:spPr bwMode="auto">
          <a:xfrm>
            <a:off x="7524750" y="6669088"/>
            <a:ext cx="16240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800">
                <a:solidFill>
                  <a:srgbClr val="FF0000"/>
                </a:solidFill>
              </a:rPr>
              <a:t>Prof. Ing. Jaime Chávez Carrillo</a:t>
            </a:r>
          </a:p>
        </p:txBody>
      </p:sp>
      <p:sp>
        <p:nvSpPr>
          <p:cNvPr id="9262" name="Rectangle 46"/>
          <p:cNvSpPr>
            <a:spLocks noChangeArrowheads="1"/>
          </p:cNvSpPr>
          <p:nvPr/>
        </p:nvSpPr>
        <p:spPr bwMode="auto">
          <a:xfrm>
            <a:off x="5580063" y="1268413"/>
            <a:ext cx="3455987" cy="5256212"/>
          </a:xfrm>
          <a:prstGeom prst="rect">
            <a:avLst/>
          </a:prstGeom>
          <a:solidFill>
            <a:srgbClr val="C3CDDB"/>
          </a:solidFill>
          <a:ln w="76200" cmpd="tri" algn="ctr">
            <a:solidFill>
              <a:srgbClr val="0000FF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s-MX">
              <a:solidFill>
                <a:srgbClr val="0000FF"/>
              </a:solidFill>
            </a:endParaRPr>
          </a:p>
        </p:txBody>
      </p:sp>
      <p:sp>
        <p:nvSpPr>
          <p:cNvPr id="9264" name="Text Box 48"/>
          <p:cNvSpPr txBox="1">
            <a:spLocks noChangeArrowheads="1"/>
          </p:cNvSpPr>
          <p:nvPr/>
        </p:nvSpPr>
        <p:spPr bwMode="auto">
          <a:xfrm>
            <a:off x="6084888" y="1431925"/>
            <a:ext cx="2266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>
                <a:solidFill>
                  <a:srgbClr val="0000FF"/>
                </a:solidFill>
              </a:rPr>
              <a:t>a </a:t>
            </a:r>
            <a:r>
              <a:rPr lang="en-US">
                <a:solidFill>
                  <a:srgbClr val="0000FF"/>
                </a:solidFill>
                <a:cs typeface="Arial" charset="0"/>
              </a:rPr>
              <a:t>· c = ( 3 ) ( 8 ) = 24</a:t>
            </a:r>
          </a:p>
        </p:txBody>
      </p:sp>
      <p:sp>
        <p:nvSpPr>
          <p:cNvPr id="9266" name="Text Box 50"/>
          <p:cNvSpPr txBox="1">
            <a:spLocks noChangeArrowheads="1"/>
          </p:cNvSpPr>
          <p:nvPr/>
        </p:nvSpPr>
        <p:spPr bwMode="auto">
          <a:xfrm>
            <a:off x="6443663" y="1844675"/>
            <a:ext cx="1701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0000FF"/>
                </a:solidFill>
              </a:rPr>
              <a:t>( 1 ) ( 24 ) = 24</a:t>
            </a:r>
          </a:p>
          <a:p>
            <a:pPr algn="l"/>
            <a:r>
              <a:rPr lang="es-MX">
                <a:solidFill>
                  <a:srgbClr val="0000FF"/>
                </a:solidFill>
              </a:rPr>
              <a:t>( 2 ) ( 12 ) = 24</a:t>
            </a:r>
          </a:p>
          <a:p>
            <a:pPr algn="l"/>
            <a:r>
              <a:rPr lang="es-MX">
                <a:solidFill>
                  <a:srgbClr val="0000FF"/>
                </a:solidFill>
              </a:rPr>
              <a:t>( 3 ) ( 8 )   = 24</a:t>
            </a:r>
          </a:p>
          <a:p>
            <a:pPr algn="l"/>
            <a:r>
              <a:rPr lang="es-MX">
                <a:solidFill>
                  <a:srgbClr val="0000FF"/>
                </a:solidFill>
              </a:rPr>
              <a:t>( 4 ) ( 6 )   = 24</a:t>
            </a:r>
          </a:p>
        </p:txBody>
      </p:sp>
      <p:sp>
        <p:nvSpPr>
          <p:cNvPr id="9267" name="Text Box 51"/>
          <p:cNvSpPr txBox="1">
            <a:spLocks noChangeArrowheads="1"/>
          </p:cNvSpPr>
          <p:nvPr/>
        </p:nvSpPr>
        <p:spPr bwMode="auto">
          <a:xfrm>
            <a:off x="5584825" y="3068638"/>
            <a:ext cx="34083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700">
                <a:solidFill>
                  <a:srgbClr val="0000FF"/>
                </a:solidFill>
              </a:rPr>
              <a:t>( 4 ) ( 6 ) = 24  y  ( 4 ) + ( 6 ) = 1</a:t>
            </a:r>
            <a:r>
              <a:rPr lang="en-US">
                <a:solidFill>
                  <a:srgbClr val="0000FF"/>
                </a:solidFill>
              </a:rPr>
              <a:t>Ø</a:t>
            </a:r>
            <a:endParaRPr lang="es-MX">
              <a:solidFill>
                <a:srgbClr val="0000FF"/>
              </a:solidFill>
            </a:endParaRPr>
          </a:p>
        </p:txBody>
      </p:sp>
      <p:sp>
        <p:nvSpPr>
          <p:cNvPr id="9268" name="Text Box 52"/>
          <p:cNvSpPr txBox="1">
            <a:spLocks noChangeArrowheads="1"/>
          </p:cNvSpPr>
          <p:nvPr/>
        </p:nvSpPr>
        <p:spPr bwMode="auto">
          <a:xfrm>
            <a:off x="6124575" y="3494088"/>
            <a:ext cx="23383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>
                <a:solidFill>
                  <a:srgbClr val="FF0000"/>
                </a:solidFill>
              </a:rPr>
              <a:t>3x</a:t>
            </a:r>
            <a:r>
              <a:rPr lang="es-MX" baseline="30000">
                <a:solidFill>
                  <a:srgbClr val="FF0000"/>
                </a:solidFill>
              </a:rPr>
              <a:t>2</a:t>
            </a:r>
            <a:r>
              <a:rPr lang="es-MX">
                <a:solidFill>
                  <a:srgbClr val="FF0000"/>
                </a:solidFill>
              </a:rPr>
              <a:t> + 4x + 6x + 8 = </a:t>
            </a:r>
            <a:r>
              <a:rPr lang="en-US">
                <a:solidFill>
                  <a:srgbClr val="FF0000"/>
                </a:solidFill>
              </a:rPr>
              <a:t>Ø</a:t>
            </a:r>
            <a:endParaRPr lang="es-MX">
              <a:solidFill>
                <a:srgbClr val="FF0000"/>
              </a:solidFill>
            </a:endParaRPr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6059488" y="3952875"/>
            <a:ext cx="2457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>
                <a:solidFill>
                  <a:srgbClr val="0000FF"/>
                </a:solidFill>
              </a:rPr>
              <a:t>(          ) + (          ) = </a:t>
            </a:r>
            <a:r>
              <a:rPr lang="en-US">
                <a:solidFill>
                  <a:srgbClr val="0000FF"/>
                </a:solidFill>
              </a:rPr>
              <a:t>Ø</a:t>
            </a:r>
            <a:endParaRPr lang="es-MX">
              <a:solidFill>
                <a:srgbClr val="0000FF"/>
              </a:solidFill>
            </a:endParaRPr>
          </a:p>
        </p:txBody>
      </p:sp>
      <p:sp>
        <p:nvSpPr>
          <p:cNvPr id="9273" name="Text Box 57"/>
          <p:cNvSpPr txBox="1">
            <a:spLocks noChangeArrowheads="1"/>
          </p:cNvSpPr>
          <p:nvPr/>
        </p:nvSpPr>
        <p:spPr bwMode="auto">
          <a:xfrm>
            <a:off x="1042988" y="4868863"/>
            <a:ext cx="4537075" cy="169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Posteriormente se llevará a cabo una serie de factorizaciones para obtener al final Dos Factores que se encuentren Multiplicándoce e igualados a cero.</a:t>
            </a:r>
          </a:p>
          <a:p>
            <a:pPr algn="l"/>
            <a:endParaRPr lang="es-MX" sz="1500"/>
          </a:p>
          <a:p>
            <a:pPr algn="l"/>
            <a:r>
              <a:rPr lang="es-MX" sz="1500"/>
              <a:t>Para evitar doble trabajo o innecesario, si gusta puede llevar a cabo los Siguientes Consejos.</a:t>
            </a:r>
          </a:p>
        </p:txBody>
      </p:sp>
      <p:sp>
        <p:nvSpPr>
          <p:cNvPr id="9274" name="AutoShape 5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4211638" y="6669088"/>
            <a:ext cx="217487" cy="144462"/>
          </a:xfrm>
          <a:prstGeom prst="actionButtonBackPrevious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9275" name="AutoShape 59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4427538" y="6669088"/>
            <a:ext cx="215900" cy="144462"/>
          </a:xfrm>
          <a:prstGeom prst="actionButtonHom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9276" name="AutoShape 6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643438" y="6669088"/>
            <a:ext cx="215900" cy="142875"/>
          </a:xfrm>
          <a:prstGeom prst="actionButtonForwardNex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</p:spTree>
  </p:cSld>
  <p:clrMapOvr>
    <a:masterClrMapping/>
  </p:clrMapOvr>
  <p:transition advClick="0" advTm="36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860"/>
                            </p:stCondLst>
                            <p:childTnLst>
                              <p:par>
                                <p:cTn id="15" presetID="40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3360"/>
                            </p:stCondLst>
                            <p:childTnLst>
                              <p:par>
                                <p:cTn id="21" presetID="38" presetClass="entr" presetSubtype="0" accel="5000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86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1720"/>
                            </p:stCondLst>
                            <p:childTnLst>
                              <p:par>
                                <p:cTn id="35" presetID="40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3520"/>
                            </p:stCondLst>
                            <p:childTnLst>
                              <p:par>
                                <p:cTn id="41" presetID="38" presetClass="entr" presetSubtype="0" accel="5000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3520"/>
                            </p:stCondLst>
                            <p:childTnLst>
                              <p:par>
                                <p:cTn id="49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92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92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4380"/>
                            </p:stCondLst>
                            <p:childTnLst>
                              <p:par>
                                <p:cTn id="55" presetID="40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9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3180"/>
                            </p:stCondLst>
                            <p:childTnLst>
                              <p:par>
                                <p:cTn id="61" presetID="38" presetClass="entr" presetSubtype="0" accel="5000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74180"/>
                            </p:stCondLst>
                            <p:childTnLst>
                              <p:par>
                                <p:cTn id="69" presetID="27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9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9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9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75040"/>
                            </p:stCondLst>
                            <p:childTnLst>
                              <p:par>
                                <p:cTn id="75" presetID="40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9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85440"/>
                            </p:stCondLst>
                            <p:childTnLst>
                              <p:par>
                                <p:cTn id="81" presetID="38" presetClass="entr" presetSubtype="0" accel="5000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92940"/>
                            </p:stCondLst>
                            <p:childTnLst>
                              <p:par>
                                <p:cTn id="89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92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92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3800"/>
                            </p:stCondLst>
                            <p:childTnLst>
                              <p:par>
                                <p:cTn id="95" presetID="40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9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9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09800"/>
                            </p:stCondLst>
                            <p:childTnLst>
                              <p:par>
                                <p:cTn id="101" presetID="38" presetClass="entr" presetSubtype="0" accel="5000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114300"/>
                            </p:stCondLst>
                            <p:childTnLst>
                              <p:par>
                                <p:cTn id="109" presetID="40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9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9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9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136500"/>
                            </p:stCondLst>
                            <p:childTnLst>
                              <p:par>
                                <p:cTn id="115" presetID="2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7" dur="2000"/>
                                        <p:tgtEl>
                                          <p:spTgt spid="9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ntr" presetSubtype="0" fill="hold" grpId="1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2" grpId="0"/>
      <p:bldP spid="9252" grpId="0"/>
      <p:bldP spid="9253" grpId="0"/>
      <p:bldP spid="9255" grpId="0"/>
      <p:bldP spid="9258" grpId="0"/>
      <p:bldP spid="9259" grpId="0"/>
      <p:bldP spid="9260" grpId="0"/>
      <p:bldP spid="9261" grpId="0"/>
      <p:bldP spid="9261" grpId="1"/>
      <p:bldP spid="9264" grpId="0"/>
      <p:bldP spid="9266" grpId="0"/>
      <p:bldP spid="9267" grpId="0"/>
      <p:bldP spid="9268" grpId="0"/>
      <p:bldP spid="9269" grpId="0"/>
      <p:bldP spid="92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549275"/>
          </a:xfrm>
        </p:spPr>
        <p:txBody>
          <a:bodyPr/>
          <a:lstStyle/>
          <a:p>
            <a:r>
              <a:rPr lang="es-MX" sz="2600"/>
              <a:t>Factorización de un Trinomio Cuadrado de la Forma “a </a:t>
            </a:r>
            <a:r>
              <a:rPr lang="es-MX" sz="2600">
                <a:cs typeface="Arial" charset="0"/>
              </a:rPr>
              <a:t>≠</a:t>
            </a:r>
            <a:r>
              <a:rPr lang="es-MX" sz="2600"/>
              <a:t> 1”</a:t>
            </a:r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3041650" y="476250"/>
          <a:ext cx="2774950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6" name="Equation" r:id="rId4" imgW="1117440" imgH="203040" progId="Equation.DSMT4">
                  <p:embed/>
                </p:oleObj>
              </mc:Choice>
              <mc:Fallback>
                <p:oleObj name="Equation" r:id="rId4" imgW="111744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650" y="476250"/>
                        <a:ext cx="2774950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9688" y="1125538"/>
            <a:ext cx="104457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 sz="1500">
                <a:solidFill>
                  <a:srgbClr val="FF0000"/>
                </a:solidFill>
              </a:rPr>
              <a:t>Consejo 1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042988" y="1131888"/>
            <a:ext cx="4537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El Término Cuadrático y el Término Independiente, bajan directamente y forman el Primer Término del Primer Factor y el Segundo Término del Segundo Factor respectivamente.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7524750" y="6669088"/>
            <a:ext cx="16240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800">
                <a:solidFill>
                  <a:srgbClr val="FF0000"/>
                </a:solidFill>
              </a:rPr>
              <a:t>Prof. Ing. Jaime Chávez Carrillo</a:t>
            </a:r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5580063" y="1268413"/>
            <a:ext cx="3455987" cy="5256212"/>
          </a:xfrm>
          <a:prstGeom prst="rect">
            <a:avLst/>
          </a:prstGeom>
          <a:solidFill>
            <a:srgbClr val="C3CDDB"/>
          </a:solidFill>
          <a:ln w="76200" cmpd="tri" algn="ctr">
            <a:solidFill>
              <a:srgbClr val="0000FF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s-MX">
              <a:solidFill>
                <a:srgbClr val="0000FF"/>
              </a:solidFill>
            </a:endParaRP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6327775" y="1308100"/>
            <a:ext cx="191611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500">
                <a:solidFill>
                  <a:srgbClr val="0000FF"/>
                </a:solidFill>
              </a:rPr>
              <a:t>a </a:t>
            </a:r>
            <a:r>
              <a:rPr lang="en-US" sz="1500">
                <a:solidFill>
                  <a:srgbClr val="0000FF"/>
                </a:solidFill>
                <a:cs typeface="Arial" charset="0"/>
              </a:rPr>
              <a:t>· c = ( 3 ) ( 8 ) = 24</a:t>
            </a: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6580188" y="1630363"/>
            <a:ext cx="1447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 sz="1500">
                <a:solidFill>
                  <a:srgbClr val="0000FF"/>
                </a:solidFill>
              </a:rPr>
              <a:t>( 1 ) ( 24 ) = 24</a:t>
            </a:r>
          </a:p>
          <a:p>
            <a:pPr algn="l"/>
            <a:r>
              <a:rPr lang="es-MX" sz="1500">
                <a:solidFill>
                  <a:srgbClr val="0000FF"/>
                </a:solidFill>
              </a:rPr>
              <a:t>( 2 ) ( 12 ) = 24</a:t>
            </a:r>
          </a:p>
          <a:p>
            <a:pPr algn="l"/>
            <a:r>
              <a:rPr lang="es-MX" sz="1500">
                <a:solidFill>
                  <a:srgbClr val="0000FF"/>
                </a:solidFill>
              </a:rPr>
              <a:t>( 3 ) ( 8 )   = 24</a:t>
            </a:r>
          </a:p>
          <a:p>
            <a:pPr algn="l"/>
            <a:r>
              <a:rPr lang="es-MX" sz="1500">
                <a:solidFill>
                  <a:srgbClr val="0000FF"/>
                </a:solidFill>
              </a:rPr>
              <a:t>( 4 ) ( 6 )   = 24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5784850" y="2676525"/>
            <a:ext cx="300831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500">
                <a:solidFill>
                  <a:srgbClr val="0000FF"/>
                </a:solidFill>
              </a:rPr>
              <a:t>( 4 ) ( 6 ) = 24  y  ( 4 ) + ( 6 ) = 1</a:t>
            </a:r>
            <a:r>
              <a:rPr lang="en-US" sz="1500">
                <a:solidFill>
                  <a:srgbClr val="0000FF"/>
                </a:solidFill>
                <a:cs typeface="Arial" charset="0"/>
              </a:rPr>
              <a:t>Ø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6291263" y="2927350"/>
            <a:ext cx="2006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500">
                <a:solidFill>
                  <a:srgbClr val="FF0000"/>
                </a:solidFill>
              </a:rPr>
              <a:t>3x</a:t>
            </a:r>
            <a:r>
              <a:rPr lang="es-MX" sz="1500" baseline="30000">
                <a:solidFill>
                  <a:srgbClr val="FF0000"/>
                </a:solidFill>
              </a:rPr>
              <a:t>2</a:t>
            </a:r>
            <a:r>
              <a:rPr lang="es-MX" sz="1500">
                <a:solidFill>
                  <a:srgbClr val="FF0000"/>
                </a:solidFill>
              </a:rPr>
              <a:t> + 4x + 6x + 8 = </a:t>
            </a:r>
            <a:r>
              <a:rPr lang="en-US">
                <a:solidFill>
                  <a:srgbClr val="FF5050"/>
                </a:solidFill>
              </a:rPr>
              <a:t>Ø</a:t>
            </a:r>
            <a:endParaRPr lang="es-MX">
              <a:solidFill>
                <a:srgbClr val="FF5050"/>
              </a:solidFill>
            </a:endParaRPr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5978525" y="3216275"/>
            <a:ext cx="26193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500">
                <a:solidFill>
                  <a:srgbClr val="0000FF"/>
                </a:solidFill>
              </a:rPr>
              <a:t>(               ) + (               ) = </a:t>
            </a:r>
            <a:r>
              <a:rPr lang="en-US">
                <a:solidFill>
                  <a:srgbClr val="0000FF"/>
                </a:solidFill>
              </a:rPr>
              <a:t>Ø</a:t>
            </a:r>
            <a:endParaRPr lang="es-MX">
              <a:solidFill>
                <a:srgbClr val="0000FF"/>
              </a:solidFill>
            </a:endParaRPr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34925" y="2092325"/>
            <a:ext cx="104457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 sz="1500">
                <a:solidFill>
                  <a:srgbClr val="FF0000"/>
                </a:solidFill>
              </a:rPr>
              <a:t>Consejo 2</a:t>
            </a:r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1038225" y="2062163"/>
            <a:ext cx="4537075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Los Términos Centrales o Lineales, se acomodorán en los dos factores cuidando de que queden uno con respecto al otro sean: Iguales, Múltiplos, Submúltiplos o exista un Número Común entre ellos.</a:t>
            </a:r>
          </a:p>
        </p:txBody>
      </p:sp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39688" y="3252788"/>
            <a:ext cx="104457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 sz="1500">
                <a:solidFill>
                  <a:srgbClr val="FF0000"/>
                </a:solidFill>
              </a:rPr>
              <a:t>Consejo 3</a:t>
            </a:r>
          </a:p>
        </p:txBody>
      </p:sp>
      <p:sp>
        <p:nvSpPr>
          <p:cNvPr id="15385" name="Text Box 25"/>
          <p:cNvSpPr txBox="1">
            <a:spLocks noChangeArrowheads="1"/>
          </p:cNvSpPr>
          <p:nvPr/>
        </p:nvSpPr>
        <p:spPr bwMode="auto">
          <a:xfrm>
            <a:off x="1042988" y="3252788"/>
            <a:ext cx="4537075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Factorizar por Término Común ambos factores. Tomando en cuenta que sale en el Primer Factor la Variable de menor grado y el coeficiente menor. Y en el Segundo Factor, sale nada más el coeficiente menor.</a:t>
            </a:r>
          </a:p>
        </p:txBody>
      </p:sp>
      <p:sp>
        <p:nvSpPr>
          <p:cNvPr id="15386" name="Text Box 26"/>
          <p:cNvSpPr txBox="1">
            <a:spLocks noChangeArrowheads="1"/>
          </p:cNvSpPr>
          <p:nvPr/>
        </p:nvSpPr>
        <p:spPr bwMode="auto">
          <a:xfrm>
            <a:off x="34925" y="4392613"/>
            <a:ext cx="112712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 sz="1500"/>
              <a:t>Paso No. 6</a:t>
            </a:r>
          </a:p>
        </p:txBody>
      </p:sp>
      <p:sp>
        <p:nvSpPr>
          <p:cNvPr id="15387" name="Text Box 27"/>
          <p:cNvSpPr txBox="1">
            <a:spLocks noChangeArrowheads="1"/>
          </p:cNvSpPr>
          <p:nvPr/>
        </p:nvSpPr>
        <p:spPr bwMode="auto">
          <a:xfrm>
            <a:off x="1042988" y="4392613"/>
            <a:ext cx="4537075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Factorizar por Factor Común ambos Factores. De tal forma que ahora los dos Factores Binomiales se encuentren Multiplicándoce.</a:t>
            </a:r>
          </a:p>
        </p:txBody>
      </p:sp>
      <p:sp>
        <p:nvSpPr>
          <p:cNvPr id="15389" name="Text Box 29"/>
          <p:cNvSpPr txBox="1">
            <a:spLocks noChangeArrowheads="1"/>
          </p:cNvSpPr>
          <p:nvPr/>
        </p:nvSpPr>
        <p:spPr bwMode="auto">
          <a:xfrm>
            <a:off x="34925" y="5113338"/>
            <a:ext cx="112712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 sz="1500"/>
              <a:t>Paso No. 7</a:t>
            </a:r>
          </a:p>
        </p:txBody>
      </p:sp>
      <p:sp>
        <p:nvSpPr>
          <p:cNvPr id="15390" name="Text Box 30"/>
          <p:cNvSpPr txBox="1">
            <a:spLocks noChangeArrowheads="1"/>
          </p:cNvSpPr>
          <p:nvPr/>
        </p:nvSpPr>
        <p:spPr bwMode="auto">
          <a:xfrm>
            <a:off x="1038225" y="5113338"/>
            <a:ext cx="4537075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Igualar a cero cada uno de los factores y en cada uno de ellos despejar la incógnita “x”, aplicando las leyes del Despeje.</a:t>
            </a:r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34925" y="5832475"/>
            <a:ext cx="112712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 sz="1500"/>
              <a:t>Paso No. 8</a:t>
            </a:r>
          </a:p>
        </p:txBody>
      </p:sp>
      <p:sp>
        <p:nvSpPr>
          <p:cNvPr id="15393" name="Text Box 33"/>
          <p:cNvSpPr txBox="1">
            <a:spLocks noChangeArrowheads="1"/>
          </p:cNvSpPr>
          <p:nvPr/>
        </p:nvSpPr>
        <p:spPr bwMode="auto">
          <a:xfrm>
            <a:off x="1038225" y="5832475"/>
            <a:ext cx="45370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Finalmente a una de las incógnitas se asigna como Raíz</a:t>
            </a:r>
            <a:r>
              <a:rPr lang="es-MX" sz="1500" baseline="-25000"/>
              <a:t>1</a:t>
            </a:r>
            <a:r>
              <a:rPr lang="es-MX" sz="1500"/>
              <a:t> y a la otra Raíz</a:t>
            </a:r>
            <a:r>
              <a:rPr lang="es-MX" sz="1500" baseline="-25000"/>
              <a:t>2</a:t>
            </a:r>
            <a:r>
              <a:rPr lang="es-MX" sz="1500"/>
              <a:t>.</a:t>
            </a:r>
          </a:p>
        </p:txBody>
      </p:sp>
      <p:sp>
        <p:nvSpPr>
          <p:cNvPr id="15394" name="Text Box 34"/>
          <p:cNvSpPr txBox="1">
            <a:spLocks noChangeArrowheads="1"/>
          </p:cNvSpPr>
          <p:nvPr/>
        </p:nvSpPr>
        <p:spPr bwMode="auto">
          <a:xfrm>
            <a:off x="6084888" y="3284538"/>
            <a:ext cx="45561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500">
                <a:solidFill>
                  <a:srgbClr val="0000FF"/>
                </a:solidFill>
              </a:rPr>
              <a:t>3x</a:t>
            </a:r>
            <a:r>
              <a:rPr lang="es-MX" sz="1500" baseline="30000">
                <a:solidFill>
                  <a:srgbClr val="0000FF"/>
                </a:solidFill>
              </a:rPr>
              <a:t>2</a:t>
            </a:r>
            <a:endParaRPr lang="es-MX" sz="1500">
              <a:solidFill>
                <a:srgbClr val="0000FF"/>
              </a:solidFill>
            </a:endParaRPr>
          </a:p>
        </p:txBody>
      </p:sp>
      <p:sp>
        <p:nvSpPr>
          <p:cNvPr id="15395" name="Text Box 35"/>
          <p:cNvSpPr txBox="1">
            <a:spLocks noChangeArrowheads="1"/>
          </p:cNvSpPr>
          <p:nvPr/>
        </p:nvSpPr>
        <p:spPr bwMode="auto">
          <a:xfrm>
            <a:off x="7281863" y="3290888"/>
            <a:ext cx="38576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500">
                <a:solidFill>
                  <a:srgbClr val="0000FF"/>
                </a:solidFill>
              </a:rPr>
              <a:t>4x</a:t>
            </a:r>
          </a:p>
        </p:txBody>
      </p:sp>
      <p:sp>
        <p:nvSpPr>
          <p:cNvPr id="15396" name="Text Box 36"/>
          <p:cNvSpPr txBox="1">
            <a:spLocks noChangeArrowheads="1"/>
          </p:cNvSpPr>
          <p:nvPr/>
        </p:nvSpPr>
        <p:spPr bwMode="auto">
          <a:xfrm>
            <a:off x="6054725" y="3503613"/>
            <a:ext cx="24526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500">
                <a:solidFill>
                  <a:srgbClr val="0000FF"/>
                </a:solidFill>
              </a:rPr>
              <a:t>3x ( x + 2) + 4 ( x + 2 ) = </a:t>
            </a:r>
            <a:r>
              <a:rPr lang="en-US">
                <a:solidFill>
                  <a:srgbClr val="0000FF"/>
                </a:solidFill>
              </a:rPr>
              <a:t>Ø</a:t>
            </a:r>
            <a:endParaRPr lang="es-MX">
              <a:solidFill>
                <a:srgbClr val="0000FF"/>
              </a:solidFill>
            </a:endParaRPr>
          </a:p>
        </p:txBody>
      </p:sp>
      <p:sp>
        <p:nvSpPr>
          <p:cNvPr id="15397" name="Text Box 37"/>
          <p:cNvSpPr txBox="1">
            <a:spLocks noChangeArrowheads="1"/>
          </p:cNvSpPr>
          <p:nvPr/>
        </p:nvSpPr>
        <p:spPr bwMode="auto">
          <a:xfrm>
            <a:off x="6280150" y="3863975"/>
            <a:ext cx="20351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500">
                <a:solidFill>
                  <a:srgbClr val="0000FF"/>
                </a:solidFill>
              </a:rPr>
              <a:t>( x + 2 ) ( 3x + 4 ) = </a:t>
            </a:r>
            <a:r>
              <a:rPr lang="en-US">
                <a:solidFill>
                  <a:srgbClr val="0000FF"/>
                </a:solidFill>
              </a:rPr>
              <a:t>Ø</a:t>
            </a:r>
            <a:endParaRPr lang="es-MX">
              <a:solidFill>
                <a:srgbClr val="0000FF"/>
              </a:solidFill>
            </a:endParaRPr>
          </a:p>
        </p:txBody>
      </p:sp>
      <p:sp>
        <p:nvSpPr>
          <p:cNvPr id="15398" name="Text Box 38"/>
          <p:cNvSpPr txBox="1">
            <a:spLocks noChangeArrowheads="1"/>
          </p:cNvSpPr>
          <p:nvPr/>
        </p:nvSpPr>
        <p:spPr bwMode="auto">
          <a:xfrm>
            <a:off x="5967413" y="4178300"/>
            <a:ext cx="995362" cy="595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500">
                <a:solidFill>
                  <a:srgbClr val="0000FF"/>
                </a:solidFill>
              </a:rPr>
              <a:t>x + 2 = </a:t>
            </a:r>
            <a:r>
              <a:rPr lang="en-US">
                <a:solidFill>
                  <a:srgbClr val="0000FF"/>
                </a:solidFill>
              </a:rPr>
              <a:t>Ø</a:t>
            </a:r>
            <a:endParaRPr lang="es-MX" sz="1500">
              <a:solidFill>
                <a:srgbClr val="0000FF"/>
              </a:solidFill>
            </a:endParaRPr>
          </a:p>
          <a:p>
            <a:r>
              <a:rPr lang="es-MX" sz="1500">
                <a:solidFill>
                  <a:srgbClr val="0000FF"/>
                </a:solidFill>
              </a:rPr>
              <a:t>x = – 2</a:t>
            </a:r>
          </a:p>
        </p:txBody>
      </p:sp>
      <p:sp>
        <p:nvSpPr>
          <p:cNvPr id="15399" name="Text Box 39"/>
          <p:cNvSpPr txBox="1">
            <a:spLocks noChangeArrowheads="1"/>
          </p:cNvSpPr>
          <p:nvPr/>
        </p:nvSpPr>
        <p:spPr bwMode="auto">
          <a:xfrm>
            <a:off x="7597775" y="4127500"/>
            <a:ext cx="1101725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500">
                <a:solidFill>
                  <a:srgbClr val="0000FF"/>
                </a:solidFill>
              </a:rPr>
              <a:t>3x + 4 = </a:t>
            </a:r>
            <a:r>
              <a:rPr lang="en-US">
                <a:solidFill>
                  <a:srgbClr val="0000FF"/>
                </a:solidFill>
              </a:rPr>
              <a:t>Ø</a:t>
            </a:r>
            <a:endParaRPr lang="es-MX" sz="1500">
              <a:solidFill>
                <a:srgbClr val="0000FF"/>
              </a:solidFill>
            </a:endParaRPr>
          </a:p>
          <a:p>
            <a:r>
              <a:rPr lang="es-MX" sz="1500">
                <a:solidFill>
                  <a:srgbClr val="0000FF"/>
                </a:solidFill>
              </a:rPr>
              <a:t>3x = – 4</a:t>
            </a:r>
          </a:p>
          <a:p>
            <a:r>
              <a:rPr lang="es-MX" sz="1500">
                <a:solidFill>
                  <a:srgbClr val="0000FF"/>
                </a:solidFill>
              </a:rPr>
              <a:t>x = – 4/3</a:t>
            </a:r>
          </a:p>
        </p:txBody>
      </p:sp>
      <p:sp>
        <p:nvSpPr>
          <p:cNvPr id="15400" name="Freeform 40"/>
          <p:cNvSpPr>
            <a:spLocks/>
          </p:cNvSpPr>
          <p:nvPr/>
        </p:nvSpPr>
        <p:spPr bwMode="auto">
          <a:xfrm>
            <a:off x="5651500" y="4941888"/>
            <a:ext cx="3313113" cy="1511300"/>
          </a:xfrm>
          <a:custGeom>
            <a:avLst/>
            <a:gdLst>
              <a:gd name="T0" fmla="*/ 1070 w 2324"/>
              <a:gd name="T1" fmla="*/ 109 h 985"/>
              <a:gd name="T2" fmla="*/ 1152 w 2324"/>
              <a:gd name="T3" fmla="*/ 74 h 985"/>
              <a:gd name="T4" fmla="*/ 1205 w 2324"/>
              <a:gd name="T5" fmla="*/ 139 h 985"/>
              <a:gd name="T6" fmla="*/ 1463 w 2324"/>
              <a:gd name="T7" fmla="*/ 139 h 985"/>
              <a:gd name="T8" fmla="*/ 1569 w 2324"/>
              <a:gd name="T9" fmla="*/ 92 h 985"/>
              <a:gd name="T10" fmla="*/ 1669 w 2324"/>
              <a:gd name="T11" fmla="*/ 9 h 985"/>
              <a:gd name="T12" fmla="*/ 1769 w 2324"/>
              <a:gd name="T13" fmla="*/ 209 h 985"/>
              <a:gd name="T14" fmla="*/ 2051 w 2324"/>
              <a:gd name="T15" fmla="*/ 50 h 985"/>
              <a:gd name="T16" fmla="*/ 2145 w 2324"/>
              <a:gd name="T17" fmla="*/ 27 h 985"/>
              <a:gd name="T18" fmla="*/ 2316 w 2324"/>
              <a:gd name="T19" fmla="*/ 438 h 985"/>
              <a:gd name="T20" fmla="*/ 2204 w 2324"/>
              <a:gd name="T21" fmla="*/ 574 h 985"/>
              <a:gd name="T22" fmla="*/ 2239 w 2324"/>
              <a:gd name="T23" fmla="*/ 820 h 985"/>
              <a:gd name="T24" fmla="*/ 2098 w 2324"/>
              <a:gd name="T25" fmla="*/ 956 h 985"/>
              <a:gd name="T26" fmla="*/ 1992 w 2324"/>
              <a:gd name="T27" fmla="*/ 885 h 985"/>
              <a:gd name="T28" fmla="*/ 1787 w 2324"/>
              <a:gd name="T29" fmla="*/ 785 h 985"/>
              <a:gd name="T30" fmla="*/ 1646 w 2324"/>
              <a:gd name="T31" fmla="*/ 926 h 985"/>
              <a:gd name="T32" fmla="*/ 1581 w 2324"/>
              <a:gd name="T33" fmla="*/ 985 h 985"/>
              <a:gd name="T34" fmla="*/ 1499 w 2324"/>
              <a:gd name="T35" fmla="*/ 844 h 985"/>
              <a:gd name="T36" fmla="*/ 1258 w 2324"/>
              <a:gd name="T37" fmla="*/ 914 h 985"/>
              <a:gd name="T38" fmla="*/ 1134 w 2324"/>
              <a:gd name="T39" fmla="*/ 862 h 985"/>
              <a:gd name="T40" fmla="*/ 1046 w 2324"/>
              <a:gd name="T41" fmla="*/ 779 h 985"/>
              <a:gd name="T42" fmla="*/ 970 w 2324"/>
              <a:gd name="T43" fmla="*/ 844 h 985"/>
              <a:gd name="T44" fmla="*/ 864 w 2324"/>
              <a:gd name="T45" fmla="*/ 897 h 985"/>
              <a:gd name="T46" fmla="*/ 335 w 2324"/>
              <a:gd name="T47" fmla="*/ 891 h 985"/>
              <a:gd name="T48" fmla="*/ 147 w 2324"/>
              <a:gd name="T49" fmla="*/ 785 h 985"/>
              <a:gd name="T50" fmla="*/ 65 w 2324"/>
              <a:gd name="T51" fmla="*/ 668 h 985"/>
              <a:gd name="T52" fmla="*/ 12 w 2324"/>
              <a:gd name="T53" fmla="*/ 579 h 985"/>
              <a:gd name="T54" fmla="*/ 23 w 2324"/>
              <a:gd name="T55" fmla="*/ 480 h 985"/>
              <a:gd name="T56" fmla="*/ 94 w 2324"/>
              <a:gd name="T57" fmla="*/ 444 h 985"/>
              <a:gd name="T58" fmla="*/ 100 w 2324"/>
              <a:gd name="T59" fmla="*/ 239 h 985"/>
              <a:gd name="T60" fmla="*/ 241 w 2324"/>
              <a:gd name="T61" fmla="*/ 145 h 985"/>
              <a:gd name="T62" fmla="*/ 482 w 2324"/>
              <a:gd name="T63" fmla="*/ 180 h 985"/>
              <a:gd name="T64" fmla="*/ 658 w 2324"/>
              <a:gd name="T65" fmla="*/ 150 h 985"/>
              <a:gd name="T66" fmla="*/ 717 w 2324"/>
              <a:gd name="T67" fmla="*/ 197 h 985"/>
              <a:gd name="T68" fmla="*/ 887 w 2324"/>
              <a:gd name="T69" fmla="*/ 162 h 985"/>
              <a:gd name="T70" fmla="*/ 940 w 2324"/>
              <a:gd name="T71" fmla="*/ 103 h 985"/>
              <a:gd name="T72" fmla="*/ 934 w 2324"/>
              <a:gd name="T73" fmla="*/ 162 h 9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324" h="985">
                <a:moveTo>
                  <a:pt x="923" y="203"/>
                </a:moveTo>
                <a:cubicBezTo>
                  <a:pt x="972" y="166"/>
                  <a:pt x="1016" y="138"/>
                  <a:pt x="1070" y="109"/>
                </a:cubicBezTo>
                <a:cubicBezTo>
                  <a:pt x="1085" y="101"/>
                  <a:pt x="1101" y="92"/>
                  <a:pt x="1117" y="86"/>
                </a:cubicBezTo>
                <a:cubicBezTo>
                  <a:pt x="1129" y="82"/>
                  <a:pt x="1152" y="74"/>
                  <a:pt x="1152" y="74"/>
                </a:cubicBezTo>
                <a:cubicBezTo>
                  <a:pt x="1174" y="76"/>
                  <a:pt x="1203" y="63"/>
                  <a:pt x="1217" y="80"/>
                </a:cubicBezTo>
                <a:cubicBezTo>
                  <a:pt x="1230" y="96"/>
                  <a:pt x="1207" y="119"/>
                  <a:pt x="1205" y="139"/>
                </a:cubicBezTo>
                <a:cubicBezTo>
                  <a:pt x="1204" y="156"/>
                  <a:pt x="1217" y="160"/>
                  <a:pt x="1228" y="168"/>
                </a:cubicBezTo>
                <a:cubicBezTo>
                  <a:pt x="1311" y="164"/>
                  <a:pt x="1385" y="165"/>
                  <a:pt x="1463" y="139"/>
                </a:cubicBezTo>
                <a:cubicBezTo>
                  <a:pt x="1479" y="134"/>
                  <a:pt x="1518" y="126"/>
                  <a:pt x="1534" y="115"/>
                </a:cubicBezTo>
                <a:cubicBezTo>
                  <a:pt x="1546" y="107"/>
                  <a:pt x="1569" y="92"/>
                  <a:pt x="1569" y="92"/>
                </a:cubicBezTo>
                <a:cubicBezTo>
                  <a:pt x="1583" y="50"/>
                  <a:pt x="1603" y="28"/>
                  <a:pt x="1640" y="3"/>
                </a:cubicBezTo>
                <a:cubicBezTo>
                  <a:pt x="1650" y="5"/>
                  <a:pt x="1665" y="0"/>
                  <a:pt x="1669" y="9"/>
                </a:cubicBezTo>
                <a:cubicBezTo>
                  <a:pt x="1689" y="53"/>
                  <a:pt x="1656" y="102"/>
                  <a:pt x="1710" y="121"/>
                </a:cubicBezTo>
                <a:cubicBezTo>
                  <a:pt x="1723" y="161"/>
                  <a:pt x="1732" y="184"/>
                  <a:pt x="1769" y="209"/>
                </a:cubicBezTo>
                <a:cubicBezTo>
                  <a:pt x="1814" y="198"/>
                  <a:pt x="1836" y="169"/>
                  <a:pt x="1875" y="145"/>
                </a:cubicBezTo>
                <a:cubicBezTo>
                  <a:pt x="1932" y="110"/>
                  <a:pt x="1991" y="80"/>
                  <a:pt x="2051" y="50"/>
                </a:cubicBezTo>
                <a:cubicBezTo>
                  <a:pt x="2061" y="45"/>
                  <a:pt x="2070" y="36"/>
                  <a:pt x="2081" y="33"/>
                </a:cubicBezTo>
                <a:cubicBezTo>
                  <a:pt x="2102" y="28"/>
                  <a:pt x="2124" y="29"/>
                  <a:pt x="2145" y="27"/>
                </a:cubicBezTo>
                <a:cubicBezTo>
                  <a:pt x="2114" y="177"/>
                  <a:pt x="2092" y="362"/>
                  <a:pt x="2269" y="391"/>
                </a:cubicBezTo>
                <a:cubicBezTo>
                  <a:pt x="2285" y="408"/>
                  <a:pt x="2302" y="419"/>
                  <a:pt x="2316" y="438"/>
                </a:cubicBezTo>
                <a:cubicBezTo>
                  <a:pt x="2324" y="467"/>
                  <a:pt x="2298" y="560"/>
                  <a:pt x="2263" y="568"/>
                </a:cubicBezTo>
                <a:cubicBezTo>
                  <a:pt x="2244" y="573"/>
                  <a:pt x="2224" y="572"/>
                  <a:pt x="2204" y="574"/>
                </a:cubicBezTo>
                <a:cubicBezTo>
                  <a:pt x="2190" y="593"/>
                  <a:pt x="2186" y="609"/>
                  <a:pt x="2180" y="632"/>
                </a:cubicBezTo>
                <a:cubicBezTo>
                  <a:pt x="2197" y="700"/>
                  <a:pt x="2197" y="761"/>
                  <a:pt x="2239" y="820"/>
                </a:cubicBezTo>
                <a:cubicBezTo>
                  <a:pt x="2229" y="861"/>
                  <a:pt x="2233" y="910"/>
                  <a:pt x="2186" y="926"/>
                </a:cubicBezTo>
                <a:cubicBezTo>
                  <a:pt x="2159" y="945"/>
                  <a:pt x="2130" y="948"/>
                  <a:pt x="2098" y="956"/>
                </a:cubicBezTo>
                <a:cubicBezTo>
                  <a:pt x="2080" y="954"/>
                  <a:pt x="2062" y="954"/>
                  <a:pt x="2045" y="950"/>
                </a:cubicBezTo>
                <a:cubicBezTo>
                  <a:pt x="2018" y="943"/>
                  <a:pt x="2006" y="905"/>
                  <a:pt x="1992" y="885"/>
                </a:cubicBezTo>
                <a:cubicBezTo>
                  <a:pt x="1953" y="829"/>
                  <a:pt x="1918" y="784"/>
                  <a:pt x="1851" y="762"/>
                </a:cubicBezTo>
                <a:cubicBezTo>
                  <a:pt x="1828" y="768"/>
                  <a:pt x="1810" y="779"/>
                  <a:pt x="1787" y="785"/>
                </a:cubicBezTo>
                <a:cubicBezTo>
                  <a:pt x="1768" y="798"/>
                  <a:pt x="1747" y="802"/>
                  <a:pt x="1728" y="815"/>
                </a:cubicBezTo>
                <a:cubicBezTo>
                  <a:pt x="1692" y="840"/>
                  <a:pt x="1674" y="892"/>
                  <a:pt x="1646" y="926"/>
                </a:cubicBezTo>
                <a:cubicBezTo>
                  <a:pt x="1636" y="938"/>
                  <a:pt x="1628" y="952"/>
                  <a:pt x="1616" y="962"/>
                </a:cubicBezTo>
                <a:cubicBezTo>
                  <a:pt x="1605" y="971"/>
                  <a:pt x="1581" y="985"/>
                  <a:pt x="1581" y="985"/>
                </a:cubicBezTo>
                <a:cubicBezTo>
                  <a:pt x="1573" y="973"/>
                  <a:pt x="1565" y="962"/>
                  <a:pt x="1557" y="950"/>
                </a:cubicBezTo>
                <a:cubicBezTo>
                  <a:pt x="1536" y="919"/>
                  <a:pt x="1568" y="851"/>
                  <a:pt x="1499" y="844"/>
                </a:cubicBezTo>
                <a:cubicBezTo>
                  <a:pt x="1466" y="841"/>
                  <a:pt x="1432" y="840"/>
                  <a:pt x="1399" y="838"/>
                </a:cubicBezTo>
                <a:cubicBezTo>
                  <a:pt x="1356" y="867"/>
                  <a:pt x="1308" y="903"/>
                  <a:pt x="1258" y="914"/>
                </a:cubicBezTo>
                <a:cubicBezTo>
                  <a:pt x="1228" y="912"/>
                  <a:pt x="1196" y="920"/>
                  <a:pt x="1169" y="909"/>
                </a:cubicBezTo>
                <a:cubicBezTo>
                  <a:pt x="1151" y="901"/>
                  <a:pt x="1134" y="862"/>
                  <a:pt x="1134" y="862"/>
                </a:cubicBezTo>
                <a:cubicBezTo>
                  <a:pt x="1123" y="828"/>
                  <a:pt x="1111" y="785"/>
                  <a:pt x="1075" y="773"/>
                </a:cubicBezTo>
                <a:cubicBezTo>
                  <a:pt x="1065" y="775"/>
                  <a:pt x="1055" y="774"/>
                  <a:pt x="1046" y="779"/>
                </a:cubicBezTo>
                <a:cubicBezTo>
                  <a:pt x="1040" y="783"/>
                  <a:pt x="1039" y="792"/>
                  <a:pt x="1034" y="797"/>
                </a:cubicBezTo>
                <a:cubicBezTo>
                  <a:pt x="1014" y="814"/>
                  <a:pt x="989" y="825"/>
                  <a:pt x="970" y="844"/>
                </a:cubicBezTo>
                <a:cubicBezTo>
                  <a:pt x="945" y="870"/>
                  <a:pt x="973" y="858"/>
                  <a:pt x="940" y="867"/>
                </a:cubicBezTo>
                <a:cubicBezTo>
                  <a:pt x="894" y="899"/>
                  <a:pt x="919" y="889"/>
                  <a:pt x="864" y="897"/>
                </a:cubicBezTo>
                <a:cubicBezTo>
                  <a:pt x="750" y="894"/>
                  <a:pt x="647" y="932"/>
                  <a:pt x="558" y="873"/>
                </a:cubicBezTo>
                <a:cubicBezTo>
                  <a:pt x="451" y="877"/>
                  <a:pt x="413" y="865"/>
                  <a:pt x="335" y="891"/>
                </a:cubicBezTo>
                <a:cubicBezTo>
                  <a:pt x="255" y="886"/>
                  <a:pt x="234" y="892"/>
                  <a:pt x="176" y="856"/>
                </a:cubicBezTo>
                <a:cubicBezTo>
                  <a:pt x="168" y="831"/>
                  <a:pt x="156" y="810"/>
                  <a:pt x="147" y="785"/>
                </a:cubicBezTo>
                <a:cubicBezTo>
                  <a:pt x="142" y="770"/>
                  <a:pt x="138" y="745"/>
                  <a:pt x="129" y="732"/>
                </a:cubicBezTo>
                <a:cubicBezTo>
                  <a:pt x="111" y="706"/>
                  <a:pt x="83" y="695"/>
                  <a:pt x="65" y="668"/>
                </a:cubicBezTo>
                <a:cubicBezTo>
                  <a:pt x="48" y="643"/>
                  <a:pt x="58" y="655"/>
                  <a:pt x="35" y="632"/>
                </a:cubicBezTo>
                <a:cubicBezTo>
                  <a:pt x="28" y="613"/>
                  <a:pt x="18" y="598"/>
                  <a:pt x="12" y="579"/>
                </a:cubicBezTo>
                <a:cubicBezTo>
                  <a:pt x="8" y="567"/>
                  <a:pt x="0" y="544"/>
                  <a:pt x="0" y="544"/>
                </a:cubicBezTo>
                <a:cubicBezTo>
                  <a:pt x="7" y="525"/>
                  <a:pt x="9" y="494"/>
                  <a:pt x="23" y="480"/>
                </a:cubicBezTo>
                <a:cubicBezTo>
                  <a:pt x="33" y="470"/>
                  <a:pt x="47" y="464"/>
                  <a:pt x="59" y="456"/>
                </a:cubicBezTo>
                <a:cubicBezTo>
                  <a:pt x="69" y="449"/>
                  <a:pt x="94" y="444"/>
                  <a:pt x="94" y="444"/>
                </a:cubicBezTo>
                <a:cubicBezTo>
                  <a:pt x="138" y="412"/>
                  <a:pt x="129" y="363"/>
                  <a:pt x="100" y="321"/>
                </a:cubicBezTo>
                <a:cubicBezTo>
                  <a:pt x="119" y="293"/>
                  <a:pt x="108" y="270"/>
                  <a:pt x="100" y="239"/>
                </a:cubicBezTo>
                <a:cubicBezTo>
                  <a:pt x="105" y="187"/>
                  <a:pt x="101" y="159"/>
                  <a:pt x="153" y="145"/>
                </a:cubicBezTo>
                <a:cubicBezTo>
                  <a:pt x="181" y="125"/>
                  <a:pt x="209" y="134"/>
                  <a:pt x="241" y="145"/>
                </a:cubicBezTo>
                <a:cubicBezTo>
                  <a:pt x="269" y="200"/>
                  <a:pt x="301" y="213"/>
                  <a:pt x="353" y="239"/>
                </a:cubicBezTo>
                <a:cubicBezTo>
                  <a:pt x="408" y="230"/>
                  <a:pt x="433" y="196"/>
                  <a:pt x="482" y="180"/>
                </a:cubicBezTo>
                <a:cubicBezTo>
                  <a:pt x="504" y="164"/>
                  <a:pt x="526" y="155"/>
                  <a:pt x="552" y="145"/>
                </a:cubicBezTo>
                <a:cubicBezTo>
                  <a:pt x="587" y="147"/>
                  <a:pt x="624" y="142"/>
                  <a:pt x="658" y="150"/>
                </a:cubicBezTo>
                <a:cubicBezTo>
                  <a:pt x="668" y="152"/>
                  <a:pt x="670" y="166"/>
                  <a:pt x="676" y="174"/>
                </a:cubicBezTo>
                <a:cubicBezTo>
                  <a:pt x="695" y="197"/>
                  <a:pt x="688" y="191"/>
                  <a:pt x="717" y="197"/>
                </a:cubicBezTo>
                <a:cubicBezTo>
                  <a:pt x="754" y="222"/>
                  <a:pt x="794" y="204"/>
                  <a:pt x="834" y="192"/>
                </a:cubicBezTo>
                <a:cubicBezTo>
                  <a:pt x="875" y="165"/>
                  <a:pt x="856" y="173"/>
                  <a:pt x="887" y="162"/>
                </a:cubicBezTo>
                <a:cubicBezTo>
                  <a:pt x="896" y="137"/>
                  <a:pt x="911" y="133"/>
                  <a:pt x="934" y="121"/>
                </a:cubicBezTo>
                <a:cubicBezTo>
                  <a:pt x="936" y="115"/>
                  <a:pt x="934" y="106"/>
                  <a:pt x="940" y="103"/>
                </a:cubicBezTo>
                <a:cubicBezTo>
                  <a:pt x="946" y="100"/>
                  <a:pt x="957" y="103"/>
                  <a:pt x="958" y="109"/>
                </a:cubicBezTo>
                <a:cubicBezTo>
                  <a:pt x="963" y="143"/>
                  <a:pt x="943" y="140"/>
                  <a:pt x="934" y="162"/>
                </a:cubicBezTo>
                <a:cubicBezTo>
                  <a:pt x="929" y="175"/>
                  <a:pt x="927" y="189"/>
                  <a:pt x="923" y="203"/>
                </a:cubicBezTo>
                <a:close/>
              </a:path>
            </a:pathLst>
          </a:custGeom>
          <a:solidFill>
            <a:srgbClr val="C3CDDB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graphicFrame>
        <p:nvGraphicFramePr>
          <p:cNvPr id="15401" name="Object 41"/>
          <p:cNvGraphicFramePr>
            <a:graphicFrameLocks noChangeAspect="1"/>
          </p:cNvGraphicFramePr>
          <p:nvPr/>
        </p:nvGraphicFramePr>
        <p:xfrm>
          <a:off x="5780088" y="5600700"/>
          <a:ext cx="633412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7" name="Equation" r:id="rId6" imgW="139680" imgH="126720" progId="Equation.DSMT4">
                  <p:embed/>
                </p:oleObj>
              </mc:Choice>
              <mc:Fallback>
                <p:oleObj name="Equation" r:id="rId6" imgW="139680" imgH="12672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0088" y="5600700"/>
                        <a:ext cx="633412" cy="30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02" name="Text Box 42"/>
          <p:cNvSpPr txBox="1">
            <a:spLocks noChangeArrowheads="1"/>
          </p:cNvSpPr>
          <p:nvPr/>
        </p:nvSpPr>
        <p:spPr bwMode="auto">
          <a:xfrm>
            <a:off x="6121400" y="5567363"/>
            <a:ext cx="9985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FF0000"/>
                </a:solidFill>
              </a:rPr>
              <a:t>X</a:t>
            </a:r>
            <a:r>
              <a:rPr lang="es-MX" baseline="-25000">
                <a:solidFill>
                  <a:srgbClr val="FF0000"/>
                </a:solidFill>
              </a:rPr>
              <a:t>1</a:t>
            </a:r>
            <a:r>
              <a:rPr lang="es-MX">
                <a:solidFill>
                  <a:srgbClr val="FF0000"/>
                </a:solidFill>
              </a:rPr>
              <a:t> = –</a:t>
            </a:r>
            <a:r>
              <a:rPr lang="es-MX"/>
              <a:t> </a:t>
            </a:r>
            <a:r>
              <a:rPr lang="es-MX">
                <a:solidFill>
                  <a:srgbClr val="FF0000"/>
                </a:solidFill>
              </a:rPr>
              <a:t>2</a:t>
            </a:r>
          </a:p>
        </p:txBody>
      </p:sp>
      <p:graphicFrame>
        <p:nvGraphicFramePr>
          <p:cNvPr id="15403" name="Object 43"/>
          <p:cNvGraphicFramePr>
            <a:graphicFrameLocks noChangeAspect="1"/>
          </p:cNvGraphicFramePr>
          <p:nvPr/>
        </p:nvGraphicFramePr>
        <p:xfrm>
          <a:off x="7165975" y="5546725"/>
          <a:ext cx="358775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8" name="Equation" r:id="rId8" imgW="139680" imgH="126720" progId="Equation.DSMT4">
                  <p:embed/>
                </p:oleObj>
              </mc:Choice>
              <mc:Fallback>
                <p:oleObj name="Equation" r:id="rId8" imgW="139680" imgH="12672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5975" y="5546725"/>
                        <a:ext cx="358775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04" name="Text Box 44"/>
          <p:cNvSpPr txBox="1">
            <a:spLocks noChangeArrowheads="1"/>
          </p:cNvSpPr>
          <p:nvPr/>
        </p:nvSpPr>
        <p:spPr bwMode="auto">
          <a:xfrm>
            <a:off x="7524750" y="5567363"/>
            <a:ext cx="11890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FF0000"/>
                </a:solidFill>
              </a:rPr>
              <a:t>X</a:t>
            </a:r>
            <a:r>
              <a:rPr lang="es-MX" baseline="-25000">
                <a:solidFill>
                  <a:srgbClr val="FF0000"/>
                </a:solidFill>
              </a:rPr>
              <a:t>2</a:t>
            </a:r>
            <a:r>
              <a:rPr lang="es-MX">
                <a:solidFill>
                  <a:srgbClr val="FF0000"/>
                </a:solidFill>
              </a:rPr>
              <a:t> = – 4/3</a:t>
            </a:r>
          </a:p>
        </p:txBody>
      </p:sp>
      <p:sp>
        <p:nvSpPr>
          <p:cNvPr id="15405" name="Text Box 45"/>
          <p:cNvSpPr txBox="1">
            <a:spLocks noChangeArrowheads="1"/>
          </p:cNvSpPr>
          <p:nvPr/>
        </p:nvSpPr>
        <p:spPr bwMode="auto">
          <a:xfrm>
            <a:off x="6418263" y="3284538"/>
            <a:ext cx="60166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500">
                <a:solidFill>
                  <a:srgbClr val="0000FF"/>
                </a:solidFill>
              </a:rPr>
              <a:t>+  6x</a:t>
            </a:r>
          </a:p>
        </p:txBody>
      </p:sp>
      <p:sp>
        <p:nvSpPr>
          <p:cNvPr id="15406" name="Text Box 46"/>
          <p:cNvSpPr txBox="1">
            <a:spLocks noChangeArrowheads="1"/>
          </p:cNvSpPr>
          <p:nvPr/>
        </p:nvSpPr>
        <p:spPr bwMode="auto">
          <a:xfrm>
            <a:off x="7594600" y="3284538"/>
            <a:ext cx="50641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500">
                <a:solidFill>
                  <a:srgbClr val="0000FF"/>
                </a:solidFill>
              </a:rPr>
              <a:t>+  8</a:t>
            </a:r>
          </a:p>
        </p:txBody>
      </p:sp>
      <p:sp>
        <p:nvSpPr>
          <p:cNvPr id="15407" name="AutoShape 4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4211638" y="6669088"/>
            <a:ext cx="217487" cy="144462"/>
          </a:xfrm>
          <a:prstGeom prst="actionButtonBackPrevious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15408" name="AutoShape 4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4427538" y="6669088"/>
            <a:ext cx="215900" cy="144462"/>
          </a:xfrm>
          <a:prstGeom prst="actionButtonHom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15409" name="AutoShape 4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643438" y="6669088"/>
            <a:ext cx="215900" cy="142875"/>
          </a:xfrm>
          <a:prstGeom prst="actionButtonForwardNex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</p:spTree>
  </p:cSld>
  <p:clrMapOvr>
    <a:masterClrMapping/>
  </p:clrMapOvr>
  <p:transition advClick="0" advTm="36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360"/>
                            </p:stCondLst>
                            <p:childTnLst>
                              <p:par>
                                <p:cTn id="11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7860"/>
                            </p:stCondLst>
                            <p:childTnLst>
                              <p:par>
                                <p:cTn id="17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860"/>
                            </p:stCondLst>
                            <p:childTnLst>
                              <p:par>
                                <p:cTn id="25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3360"/>
                            </p:stCondLst>
                            <p:childTnLst>
                              <p:par>
                                <p:cTn id="33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4720"/>
                            </p:stCondLst>
                            <p:childTnLst>
                              <p:par>
                                <p:cTn id="39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2920"/>
                            </p:stCondLst>
                            <p:childTnLst>
                              <p:par>
                                <p:cTn id="45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45920"/>
                            </p:stCondLst>
                            <p:childTnLst>
                              <p:par>
                                <p:cTn id="53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8420"/>
                            </p:stCondLst>
                            <p:childTnLst>
                              <p:par>
                                <p:cTn id="61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49780"/>
                            </p:stCondLst>
                            <p:childTnLst>
                              <p:par>
                                <p:cTn id="67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68480"/>
                            </p:stCondLst>
                            <p:childTnLst>
                              <p:par>
                                <p:cTn id="73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77980"/>
                            </p:stCondLst>
                            <p:childTnLst>
                              <p:par>
                                <p:cTn id="81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79340"/>
                            </p:stCondLst>
                            <p:childTnLst>
                              <p:par>
                                <p:cTn id="87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92040"/>
                            </p:stCondLst>
                            <p:childTnLst>
                              <p:par>
                                <p:cTn id="93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00040"/>
                            </p:stCondLst>
                            <p:childTnLst>
                              <p:par>
                                <p:cTn id="101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3" dur="80"/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4" dur="80"/>
                                        <p:tgtEl>
                                          <p:spTgt spid="153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80"/>
                                        <p:tgtEl>
                                          <p:spTgt spid="153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01400"/>
                            </p:stCondLst>
                            <p:childTnLst>
                              <p:par>
                                <p:cTn id="107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13300"/>
                            </p:stCondLst>
                            <p:childTnLst>
                              <p:par>
                                <p:cTn id="113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19300"/>
                            </p:stCondLst>
                            <p:childTnLst>
                              <p:par>
                                <p:cTn id="121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129300"/>
                            </p:stCondLst>
                            <p:childTnLst>
                              <p:par>
                                <p:cTn id="129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1" dur="80"/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2" dur="80"/>
                                        <p:tgtEl>
                                          <p:spTgt spid="15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80"/>
                                        <p:tgtEl>
                                          <p:spTgt spid="15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130660"/>
                            </p:stCondLst>
                            <p:childTnLst>
                              <p:par>
                                <p:cTn id="135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5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5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138560"/>
                            </p:stCondLst>
                            <p:childTnLst>
                              <p:par>
                                <p:cTn id="14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15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141560"/>
                            </p:stCondLst>
                            <p:childTnLst>
                              <p:par>
                                <p:cTn id="145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145560"/>
                            </p:stCondLst>
                            <p:childTnLst>
                              <p:par>
                                <p:cTn id="15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2000"/>
                                        <p:tgtEl>
                                          <p:spTgt spid="15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148560"/>
                            </p:stCondLst>
                            <p:childTnLst>
                              <p:par>
                                <p:cTn id="157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153560"/>
                            </p:stCondLst>
                            <p:childTnLst>
                              <p:par>
                                <p:cTn id="165" presetID="2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7" dur="2000"/>
                                        <p:tgtEl>
                                          <p:spTgt spid="15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156560"/>
                            </p:stCondLst>
                            <p:childTnLst>
                              <p:par>
                                <p:cTn id="169" presetID="26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5" grpId="0"/>
      <p:bldP spid="15374" grpId="0"/>
      <p:bldP spid="15382" grpId="0"/>
      <p:bldP spid="15383" grpId="0"/>
      <p:bldP spid="15384" grpId="0"/>
      <p:bldP spid="15385" grpId="0"/>
      <p:bldP spid="15386" grpId="0"/>
      <p:bldP spid="15387" grpId="0"/>
      <p:bldP spid="15389" grpId="0"/>
      <p:bldP spid="15390" grpId="0"/>
      <p:bldP spid="15392" grpId="0"/>
      <p:bldP spid="15393" grpId="0"/>
      <p:bldP spid="15394" grpId="0"/>
      <p:bldP spid="15395" grpId="0"/>
      <p:bldP spid="15396" grpId="0"/>
      <p:bldP spid="15397" grpId="0"/>
      <p:bldP spid="15398" grpId="0"/>
      <p:bldP spid="15399" grpId="0"/>
      <p:bldP spid="15400" grpId="0" animBg="1"/>
      <p:bldP spid="15402" grpId="0"/>
      <p:bldP spid="15404" grpId="0"/>
      <p:bldP spid="15405" grpId="0"/>
      <p:bldP spid="1540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549275"/>
          </a:xfrm>
        </p:spPr>
        <p:txBody>
          <a:bodyPr/>
          <a:lstStyle/>
          <a:p>
            <a:r>
              <a:rPr lang="es-MX" sz="3000"/>
              <a:t>Completando un Trinomio Cuadrado Perfecto</a:t>
            </a:r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782638" y="836613"/>
          <a:ext cx="2963862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4" name="Equation" r:id="rId4" imgW="1193760" imgH="203040" progId="Equation.DSMT4">
                  <p:embed/>
                </p:oleObj>
              </mc:Choice>
              <mc:Fallback>
                <p:oleObj name="Equation" r:id="rId4" imgW="119376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638" y="836613"/>
                        <a:ext cx="2963862" cy="63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7524750" y="6669088"/>
            <a:ext cx="16240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800">
                <a:solidFill>
                  <a:srgbClr val="FF0000"/>
                </a:solidFill>
              </a:rPr>
              <a:t>Prof. Ing. Jaime Chávez Carrillo</a:t>
            </a:r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5580063" y="1052513"/>
            <a:ext cx="3455987" cy="5472112"/>
          </a:xfrm>
          <a:prstGeom prst="rect">
            <a:avLst/>
          </a:prstGeom>
          <a:solidFill>
            <a:srgbClr val="C3CDDB"/>
          </a:solidFill>
          <a:ln w="76200" cmpd="tri" algn="ctr">
            <a:solidFill>
              <a:srgbClr val="0000FF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s-MX">
              <a:solidFill>
                <a:srgbClr val="0000FF"/>
              </a:solidFill>
            </a:endParaRP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0" y="333375"/>
            <a:ext cx="9144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3000"/>
              <a:t>de las formas  a = 1  y  a </a:t>
            </a:r>
            <a:r>
              <a:rPr lang="es-MX" sz="3000">
                <a:cs typeface="Arial" charset="0"/>
              </a:rPr>
              <a:t>≠ 1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0" y="1412875"/>
            <a:ext cx="55086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s-MX">
                <a:solidFill>
                  <a:srgbClr val="0000FF"/>
                </a:solidFill>
              </a:rPr>
              <a:t>El procedimiento para resolver dichas formas, es práctcamente el mismo. A excepción por el paso “</a:t>
            </a:r>
            <a:r>
              <a:rPr lang="en-US">
                <a:solidFill>
                  <a:srgbClr val="0000FF"/>
                </a:solidFill>
                <a:cs typeface="Arial" charset="0"/>
              </a:rPr>
              <a:t>Ø</a:t>
            </a:r>
            <a:r>
              <a:rPr lang="es-MX">
                <a:solidFill>
                  <a:srgbClr val="0000FF"/>
                </a:solidFill>
              </a:rPr>
              <a:t>” que sólo se aplica a la forma “a </a:t>
            </a:r>
            <a:r>
              <a:rPr lang="es-MX">
                <a:solidFill>
                  <a:srgbClr val="0000FF"/>
                </a:solidFill>
                <a:cs typeface="Arial" charset="0"/>
              </a:rPr>
              <a:t>≠ 1”, los pasos del 1 al 6 se aplican para ambas formas.</a:t>
            </a: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0" y="2603500"/>
            <a:ext cx="11874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Paso No. </a:t>
            </a:r>
            <a:r>
              <a:rPr lang="en-US" sz="1500">
                <a:cs typeface="Arial" charset="0"/>
              </a:rPr>
              <a:t>Ø</a:t>
            </a: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1042988" y="2603500"/>
            <a:ext cx="45370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Se divide toda la Ecuación Cuadrática entre el Coeficiente del Término Cuadrático.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0" y="3429000"/>
            <a:ext cx="11874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Paso No. 1</a:t>
            </a:r>
            <a:endParaRPr lang="en-US" sz="1500">
              <a:cs typeface="Arial" charset="0"/>
            </a:endParaRP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1042988" y="3429000"/>
            <a:ext cx="45370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Se envía el Término Independiente al Segundo Miembro. Aplicando las Leyes del Despeje</a:t>
            </a: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0" y="3860800"/>
            <a:ext cx="11874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Paso No. 2</a:t>
            </a:r>
            <a:endParaRPr lang="en-US" sz="1500">
              <a:cs typeface="Arial" charset="0"/>
            </a:endParaRPr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1042988" y="3860800"/>
            <a:ext cx="45370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El Coeficiente del Término Lineal se Divide entre 2 o se Multiplica por 1/2 y se Eleva al Cuadrado.</a:t>
            </a:r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0" y="4305300"/>
            <a:ext cx="11874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Paso No. 3</a:t>
            </a:r>
            <a:endParaRPr lang="en-US" sz="1500">
              <a:cs typeface="Arial" charset="0"/>
            </a:endParaRPr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1042988" y="4305300"/>
            <a:ext cx="45370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El resultado del Paso No. 2 se suma en ambos miembros de la Ecuación Obtenida del Paso No. 1.</a:t>
            </a: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0" y="4737100"/>
            <a:ext cx="11874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Paso No. 4</a:t>
            </a:r>
            <a:endParaRPr lang="en-US" sz="1500">
              <a:cs typeface="Arial" charset="0"/>
            </a:endParaRPr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1042988" y="4737100"/>
            <a:ext cx="4537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El Primer Miembro se Factoriza con el procedimento del Trinomio Cuadrádo Perfecto. Y en el Segundo Miembro se realiza la Operación correspondiente.</a:t>
            </a:r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0" y="5600700"/>
            <a:ext cx="11874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Paso No. 5</a:t>
            </a:r>
            <a:endParaRPr lang="en-US" sz="1500">
              <a:cs typeface="Arial" charset="0"/>
            </a:endParaRP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1042988" y="5600700"/>
            <a:ext cx="4537075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/>
              <a:t>Se despeja la variable “x”. Asignándole a la Raíz</a:t>
            </a:r>
            <a:r>
              <a:rPr lang="es-MX" sz="1500" baseline="-25000"/>
              <a:t>1</a:t>
            </a:r>
            <a:r>
              <a:rPr lang="es-MX" sz="1500"/>
              <a:t> a la parte positiva del Radical y a la Raíz</a:t>
            </a:r>
            <a:r>
              <a:rPr lang="es-MX" sz="1500" baseline="-25000"/>
              <a:t>2</a:t>
            </a:r>
            <a:r>
              <a:rPr lang="es-MX" sz="1500"/>
              <a:t> se le asigna la parte negativa del Radical.</a:t>
            </a:r>
          </a:p>
        </p:txBody>
      </p:sp>
      <p:sp>
        <p:nvSpPr>
          <p:cNvPr id="17449" name="Text Box 41"/>
          <p:cNvSpPr txBox="1">
            <a:spLocks noChangeArrowheads="1"/>
          </p:cNvSpPr>
          <p:nvPr/>
        </p:nvSpPr>
        <p:spPr bwMode="auto">
          <a:xfrm>
            <a:off x="0" y="3108325"/>
            <a:ext cx="558006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 sz="1500">
                <a:solidFill>
                  <a:srgbClr val="FF0000"/>
                </a:solidFill>
              </a:rPr>
              <a:t>La ecuación de Forma “a </a:t>
            </a:r>
            <a:r>
              <a:rPr lang="es-MX" sz="1500">
                <a:solidFill>
                  <a:srgbClr val="FF0000"/>
                </a:solidFill>
                <a:cs typeface="Arial" charset="0"/>
              </a:rPr>
              <a:t>≠ 1” es convertida a la Forma “a = 1”</a:t>
            </a:r>
          </a:p>
        </p:txBody>
      </p:sp>
      <p:sp>
        <p:nvSpPr>
          <p:cNvPr id="17450" name="Text Box 42"/>
          <p:cNvSpPr txBox="1">
            <a:spLocks noChangeArrowheads="1"/>
          </p:cNvSpPr>
          <p:nvPr/>
        </p:nvSpPr>
        <p:spPr bwMode="auto">
          <a:xfrm>
            <a:off x="6232525" y="1046163"/>
            <a:ext cx="21351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/>
              <a:t>3x</a:t>
            </a:r>
            <a:r>
              <a:rPr lang="es-MX" baseline="30000"/>
              <a:t>2</a:t>
            </a:r>
            <a:r>
              <a:rPr lang="es-MX"/>
              <a:t> + 13x – 1</a:t>
            </a:r>
            <a:r>
              <a:rPr lang="en-US">
                <a:cs typeface="Arial" charset="0"/>
              </a:rPr>
              <a:t>Ø</a:t>
            </a:r>
            <a:r>
              <a:rPr lang="es-MX"/>
              <a:t> = </a:t>
            </a:r>
            <a:r>
              <a:rPr lang="en-US">
                <a:cs typeface="Arial" charset="0"/>
              </a:rPr>
              <a:t>Ø</a:t>
            </a:r>
          </a:p>
        </p:txBody>
      </p:sp>
      <p:sp>
        <p:nvSpPr>
          <p:cNvPr id="17452" name="Line 44"/>
          <p:cNvSpPr>
            <a:spLocks noChangeShapeType="1"/>
          </p:cNvSpPr>
          <p:nvPr/>
        </p:nvSpPr>
        <p:spPr bwMode="auto">
          <a:xfrm>
            <a:off x="6300788" y="1339850"/>
            <a:ext cx="1943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7453" name="Text Box 45"/>
          <p:cNvSpPr txBox="1">
            <a:spLocks noChangeArrowheads="1"/>
          </p:cNvSpPr>
          <p:nvPr/>
        </p:nvSpPr>
        <p:spPr bwMode="auto">
          <a:xfrm>
            <a:off x="7019925" y="1262063"/>
            <a:ext cx="5032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/>
              <a:t>3</a:t>
            </a:r>
          </a:p>
        </p:txBody>
      </p:sp>
      <p:sp>
        <p:nvSpPr>
          <p:cNvPr id="17454" name="Text Box 46"/>
          <p:cNvSpPr txBox="1">
            <a:spLocks noChangeArrowheads="1"/>
          </p:cNvSpPr>
          <p:nvPr/>
        </p:nvSpPr>
        <p:spPr bwMode="auto">
          <a:xfrm>
            <a:off x="6370638" y="1647825"/>
            <a:ext cx="5794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x</a:t>
            </a:r>
            <a:r>
              <a:rPr lang="es-MX" baseline="30000"/>
              <a:t>2</a:t>
            </a:r>
            <a:r>
              <a:rPr lang="es-MX"/>
              <a:t> +</a:t>
            </a:r>
          </a:p>
        </p:txBody>
      </p:sp>
      <p:graphicFrame>
        <p:nvGraphicFramePr>
          <p:cNvPr id="17455" name="Object 47"/>
          <p:cNvGraphicFramePr>
            <a:graphicFrameLocks noChangeAspect="1"/>
          </p:cNvGraphicFramePr>
          <p:nvPr/>
        </p:nvGraphicFramePr>
        <p:xfrm>
          <a:off x="6950075" y="1555750"/>
          <a:ext cx="3905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5" name="Equation" r:id="rId6" imgW="304560" imgH="393480" progId="Equation.DSMT4">
                  <p:embed/>
                </p:oleObj>
              </mc:Choice>
              <mc:Fallback>
                <p:oleObj name="Equation" r:id="rId6" imgW="304560" imgH="39348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0075" y="1555750"/>
                        <a:ext cx="3905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56" name="Object 48"/>
          <p:cNvGraphicFramePr>
            <a:graphicFrameLocks noChangeAspect="1"/>
          </p:cNvGraphicFramePr>
          <p:nvPr/>
        </p:nvGraphicFramePr>
        <p:xfrm>
          <a:off x="7367588" y="1555750"/>
          <a:ext cx="45561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6" name="Equation" r:id="rId8" imgW="355320" imgH="393480" progId="Equation.DSMT4">
                  <p:embed/>
                </p:oleObj>
              </mc:Choice>
              <mc:Fallback>
                <p:oleObj name="Equation" r:id="rId8" imgW="355320" imgH="39348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7588" y="1555750"/>
                        <a:ext cx="455612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57" name="Text Box 49"/>
          <p:cNvSpPr txBox="1">
            <a:spLocks noChangeArrowheads="1"/>
          </p:cNvSpPr>
          <p:nvPr/>
        </p:nvSpPr>
        <p:spPr bwMode="auto">
          <a:xfrm>
            <a:off x="7758113" y="1627188"/>
            <a:ext cx="558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/>
              <a:t>= </a:t>
            </a:r>
            <a:r>
              <a:rPr lang="en-US">
                <a:cs typeface="Arial" charset="0"/>
              </a:rPr>
              <a:t>Ø</a:t>
            </a:r>
          </a:p>
        </p:txBody>
      </p:sp>
      <p:sp>
        <p:nvSpPr>
          <p:cNvPr id="17458" name="Text Box 50"/>
          <p:cNvSpPr txBox="1">
            <a:spLocks noChangeArrowheads="1"/>
          </p:cNvSpPr>
          <p:nvPr/>
        </p:nvSpPr>
        <p:spPr bwMode="auto">
          <a:xfrm>
            <a:off x="6588125" y="2152650"/>
            <a:ext cx="5794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x</a:t>
            </a:r>
            <a:r>
              <a:rPr lang="es-MX" baseline="30000"/>
              <a:t>2</a:t>
            </a:r>
            <a:r>
              <a:rPr lang="es-MX"/>
              <a:t> +</a:t>
            </a:r>
          </a:p>
        </p:txBody>
      </p:sp>
      <p:graphicFrame>
        <p:nvGraphicFramePr>
          <p:cNvPr id="17459" name="Object 51"/>
          <p:cNvGraphicFramePr>
            <a:graphicFrameLocks noChangeAspect="1"/>
          </p:cNvGraphicFramePr>
          <p:nvPr/>
        </p:nvGraphicFramePr>
        <p:xfrm>
          <a:off x="7167563" y="2060575"/>
          <a:ext cx="3905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7" name="Equation" r:id="rId10" imgW="304560" imgH="393480" progId="Equation.DSMT4">
                  <p:embed/>
                </p:oleObj>
              </mc:Choice>
              <mc:Fallback>
                <p:oleObj name="Equation" r:id="rId10" imgW="304560" imgH="39348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7563" y="2060575"/>
                        <a:ext cx="3905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60" name="Object 52"/>
          <p:cNvGraphicFramePr>
            <a:graphicFrameLocks noChangeAspect="1"/>
          </p:cNvGraphicFramePr>
          <p:nvPr/>
        </p:nvGraphicFramePr>
        <p:xfrm>
          <a:off x="7577138" y="2060575"/>
          <a:ext cx="47148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8" name="Equation" r:id="rId12" imgW="368280" imgH="393480" progId="Equation.DSMT4">
                  <p:embed/>
                </p:oleObj>
              </mc:Choice>
              <mc:Fallback>
                <p:oleObj name="Equation" r:id="rId12" imgW="368280" imgH="39348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7138" y="2060575"/>
                        <a:ext cx="471487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63" name="Object 55"/>
          <p:cNvGraphicFramePr>
            <a:graphicFrameLocks noChangeAspect="1"/>
          </p:cNvGraphicFramePr>
          <p:nvPr/>
        </p:nvGraphicFramePr>
        <p:xfrm>
          <a:off x="6154738" y="2522538"/>
          <a:ext cx="1057275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9" name="Equation" r:id="rId14" imgW="825480" imgH="482400" progId="Equation.DSMT4">
                  <p:embed/>
                </p:oleObj>
              </mc:Choice>
              <mc:Fallback>
                <p:oleObj name="Equation" r:id="rId14" imgW="825480" imgH="482400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738" y="2522538"/>
                        <a:ext cx="1057275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64" name="Object 56"/>
          <p:cNvGraphicFramePr>
            <a:graphicFrameLocks noChangeAspect="1"/>
          </p:cNvGraphicFramePr>
          <p:nvPr/>
        </p:nvGraphicFramePr>
        <p:xfrm>
          <a:off x="7215188" y="2530475"/>
          <a:ext cx="668337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0" name="Equation" r:id="rId16" imgW="520560" imgH="469800" progId="Equation.DSMT4">
                  <p:embed/>
                </p:oleObj>
              </mc:Choice>
              <mc:Fallback>
                <p:oleObj name="Equation" r:id="rId16" imgW="520560" imgH="469800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5188" y="2530475"/>
                        <a:ext cx="668337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65" name="Object 57"/>
          <p:cNvGraphicFramePr>
            <a:graphicFrameLocks noChangeAspect="1"/>
          </p:cNvGraphicFramePr>
          <p:nvPr/>
        </p:nvGraphicFramePr>
        <p:xfrm>
          <a:off x="7937500" y="2593975"/>
          <a:ext cx="5222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1" name="Equation" r:id="rId18" imgW="406080" imgH="393480" progId="Equation.DSMT4">
                  <p:embed/>
                </p:oleObj>
              </mc:Choice>
              <mc:Fallback>
                <p:oleObj name="Equation" r:id="rId18" imgW="406080" imgH="393480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0" y="2593975"/>
                        <a:ext cx="52228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66" name="Text Box 58"/>
          <p:cNvSpPr txBox="1">
            <a:spLocks noChangeArrowheads="1"/>
          </p:cNvSpPr>
          <p:nvPr/>
        </p:nvSpPr>
        <p:spPr bwMode="auto">
          <a:xfrm>
            <a:off x="5989638" y="3232150"/>
            <a:ext cx="5794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/>
              <a:t>x</a:t>
            </a:r>
            <a:r>
              <a:rPr lang="es-MX" baseline="30000"/>
              <a:t>2</a:t>
            </a:r>
            <a:r>
              <a:rPr lang="es-MX"/>
              <a:t> +</a:t>
            </a:r>
          </a:p>
        </p:txBody>
      </p:sp>
      <p:graphicFrame>
        <p:nvGraphicFramePr>
          <p:cNvPr id="17467" name="Object 59"/>
          <p:cNvGraphicFramePr>
            <a:graphicFrameLocks noChangeAspect="1"/>
          </p:cNvGraphicFramePr>
          <p:nvPr/>
        </p:nvGraphicFramePr>
        <p:xfrm>
          <a:off x="6569075" y="3140075"/>
          <a:ext cx="3905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2" name="Equation" r:id="rId20" imgW="304560" imgH="393480" progId="Equation.DSMT4">
                  <p:embed/>
                </p:oleObj>
              </mc:Choice>
              <mc:Fallback>
                <p:oleObj name="Equation" r:id="rId20" imgW="304560" imgH="393480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9075" y="3140075"/>
                        <a:ext cx="3905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68" name="Object 60"/>
          <p:cNvGraphicFramePr>
            <a:graphicFrameLocks noChangeAspect="1"/>
          </p:cNvGraphicFramePr>
          <p:nvPr/>
        </p:nvGraphicFramePr>
        <p:xfrm>
          <a:off x="7626350" y="3140075"/>
          <a:ext cx="4714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3" name="Equation" r:id="rId21" imgW="368280" imgH="393480" progId="Equation.DSMT4">
                  <p:embed/>
                </p:oleObj>
              </mc:Choice>
              <mc:Fallback>
                <p:oleObj name="Equation" r:id="rId21" imgW="368280" imgH="393480" progId="Equation.DSMT4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6350" y="3140075"/>
                        <a:ext cx="47148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69" name="Object 61"/>
          <p:cNvGraphicFramePr>
            <a:graphicFrameLocks noChangeAspect="1"/>
          </p:cNvGraphicFramePr>
          <p:nvPr/>
        </p:nvGraphicFramePr>
        <p:xfrm>
          <a:off x="7015163" y="3140075"/>
          <a:ext cx="50641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4" name="Equation" r:id="rId23" imgW="393480" imgH="393480" progId="Equation.DSMT4">
                  <p:embed/>
                </p:oleObj>
              </mc:Choice>
              <mc:Fallback>
                <p:oleObj name="Equation" r:id="rId23" imgW="393480" imgH="393480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5163" y="3140075"/>
                        <a:ext cx="506412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70" name="Object 62"/>
          <p:cNvGraphicFramePr>
            <a:graphicFrameLocks noChangeAspect="1"/>
          </p:cNvGraphicFramePr>
          <p:nvPr/>
        </p:nvGraphicFramePr>
        <p:xfrm>
          <a:off x="8097838" y="3140075"/>
          <a:ext cx="50641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5" name="Equation" r:id="rId25" imgW="393480" imgH="393480" progId="Equation.DSMT4">
                  <p:embed/>
                </p:oleObj>
              </mc:Choice>
              <mc:Fallback>
                <p:oleObj name="Equation" r:id="rId25" imgW="393480" imgH="393480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7838" y="3140075"/>
                        <a:ext cx="506412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73" name="Object 65"/>
          <p:cNvGraphicFramePr>
            <a:graphicFrameLocks noChangeAspect="1"/>
          </p:cNvGraphicFramePr>
          <p:nvPr/>
        </p:nvGraphicFramePr>
        <p:xfrm>
          <a:off x="7385050" y="3621088"/>
          <a:ext cx="5365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6" name="Equation" r:id="rId27" imgW="419040" imgH="393480" progId="Equation.DSMT4">
                  <p:embed/>
                </p:oleObj>
              </mc:Choice>
              <mc:Fallback>
                <p:oleObj name="Equation" r:id="rId27" imgW="419040" imgH="393480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5050" y="3621088"/>
                        <a:ext cx="53657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74" name="Object 66"/>
          <p:cNvGraphicFramePr>
            <a:graphicFrameLocks noChangeAspect="1"/>
          </p:cNvGraphicFramePr>
          <p:nvPr/>
        </p:nvGraphicFramePr>
        <p:xfrm>
          <a:off x="6659563" y="3573463"/>
          <a:ext cx="800100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7" name="Equation" r:id="rId29" imgW="622080" imgH="469800" progId="Equation.DSMT4">
                  <p:embed/>
                </p:oleObj>
              </mc:Choice>
              <mc:Fallback>
                <p:oleObj name="Equation" r:id="rId29" imgW="622080" imgH="469800" progId="Equation.DSMT4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63" y="3573463"/>
                        <a:ext cx="800100" cy="601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75" name="Object 67"/>
          <p:cNvGraphicFramePr>
            <a:graphicFrameLocks noChangeAspect="1"/>
          </p:cNvGraphicFramePr>
          <p:nvPr/>
        </p:nvGraphicFramePr>
        <p:xfrm>
          <a:off x="5867400" y="4214813"/>
          <a:ext cx="5381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8" name="Equation" r:id="rId31" imgW="419040" imgH="393480" progId="Equation.DSMT4">
                  <p:embed/>
                </p:oleObj>
              </mc:Choice>
              <mc:Fallback>
                <p:oleObj name="Equation" r:id="rId31" imgW="419040" imgH="393480" progId="Equation.DSMT4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214813"/>
                        <a:ext cx="538163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76" name="Object 68"/>
          <p:cNvGraphicFramePr>
            <a:graphicFrameLocks noChangeAspect="1"/>
          </p:cNvGraphicFramePr>
          <p:nvPr/>
        </p:nvGraphicFramePr>
        <p:xfrm>
          <a:off x="6388100" y="4149725"/>
          <a:ext cx="795338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9" name="Equation" r:id="rId33" imgW="622080" imgH="444240" progId="Equation.DSMT4">
                  <p:embed/>
                </p:oleObj>
              </mc:Choice>
              <mc:Fallback>
                <p:oleObj name="Equation" r:id="rId33" imgW="622080" imgH="444240" progId="Equation.DSMT4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8100" y="4149725"/>
                        <a:ext cx="795338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77" name="Object 69"/>
          <p:cNvGraphicFramePr>
            <a:graphicFrameLocks noChangeAspect="1"/>
          </p:cNvGraphicFramePr>
          <p:nvPr/>
        </p:nvGraphicFramePr>
        <p:xfrm>
          <a:off x="7553325" y="4219575"/>
          <a:ext cx="5381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60" name="Equation" r:id="rId35" imgW="419040" imgH="393480" progId="Equation.DSMT4">
                  <p:embed/>
                </p:oleObj>
              </mc:Choice>
              <mc:Fallback>
                <p:oleObj name="Equation" r:id="rId35" imgW="419040" imgH="393480" progId="Equation.DSMT4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3325" y="4219575"/>
                        <a:ext cx="538163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78" name="Object 70"/>
          <p:cNvGraphicFramePr>
            <a:graphicFrameLocks noChangeAspect="1"/>
          </p:cNvGraphicFramePr>
          <p:nvPr/>
        </p:nvGraphicFramePr>
        <p:xfrm>
          <a:off x="8123238" y="4219575"/>
          <a:ext cx="5524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61" name="Equation" r:id="rId37" imgW="431640" imgH="393480" progId="Equation.DSMT4">
                  <p:embed/>
                </p:oleObj>
              </mc:Choice>
              <mc:Fallback>
                <p:oleObj name="Equation" r:id="rId37" imgW="431640" imgH="393480" progId="Equation.DSMT4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3238" y="4219575"/>
                        <a:ext cx="55245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79" name="Text Box 71"/>
          <p:cNvSpPr txBox="1">
            <a:spLocks noChangeArrowheads="1"/>
          </p:cNvSpPr>
          <p:nvPr/>
        </p:nvSpPr>
        <p:spPr bwMode="auto">
          <a:xfrm>
            <a:off x="7197725" y="4359275"/>
            <a:ext cx="346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200">
                <a:sym typeface="Wingdings" pitchFamily="2" charset="2"/>
              </a:rPr>
              <a:t></a:t>
            </a:r>
          </a:p>
        </p:txBody>
      </p:sp>
      <p:graphicFrame>
        <p:nvGraphicFramePr>
          <p:cNvPr id="17480" name="Object 72"/>
          <p:cNvGraphicFramePr>
            <a:graphicFrameLocks noChangeAspect="1"/>
          </p:cNvGraphicFramePr>
          <p:nvPr/>
        </p:nvGraphicFramePr>
        <p:xfrm>
          <a:off x="5867400" y="4865688"/>
          <a:ext cx="35877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62" name="Equation" r:id="rId39" imgW="279360" imgH="228600" progId="Equation.DSMT4">
                  <p:embed/>
                </p:oleObj>
              </mc:Choice>
              <mc:Fallback>
                <p:oleObj name="Equation" r:id="rId39" imgW="279360" imgH="228600" progId="Equation.DSMT4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865688"/>
                        <a:ext cx="358775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81" name="Object 73"/>
          <p:cNvGraphicFramePr>
            <a:graphicFrameLocks noChangeAspect="1"/>
          </p:cNvGraphicFramePr>
          <p:nvPr/>
        </p:nvGraphicFramePr>
        <p:xfrm>
          <a:off x="6227763" y="4724400"/>
          <a:ext cx="782637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63" name="Equation" r:id="rId41" imgW="609480" imgH="393480" progId="Equation.DSMT4">
                  <p:embed/>
                </p:oleObj>
              </mc:Choice>
              <mc:Fallback>
                <p:oleObj name="Equation" r:id="rId41" imgW="609480" imgH="393480" progId="Equation.DSMT4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4724400"/>
                        <a:ext cx="782637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82" name="Object 74"/>
          <p:cNvGraphicFramePr>
            <a:graphicFrameLocks noChangeAspect="1"/>
          </p:cNvGraphicFramePr>
          <p:nvPr/>
        </p:nvGraphicFramePr>
        <p:xfrm>
          <a:off x="7462838" y="4830763"/>
          <a:ext cx="39052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64" name="Equation" r:id="rId43" imgW="304560" imgH="228600" progId="Equation.DSMT4">
                  <p:embed/>
                </p:oleObj>
              </mc:Choice>
              <mc:Fallback>
                <p:oleObj name="Equation" r:id="rId43" imgW="304560" imgH="228600" progId="Equation.DSMT4">
                  <p:embed/>
                  <p:pic>
                    <p:nvPicPr>
                      <p:cNvPr id="0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2838" y="4830763"/>
                        <a:ext cx="390525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83" name="Object 75"/>
          <p:cNvGraphicFramePr>
            <a:graphicFrameLocks noChangeAspect="1"/>
          </p:cNvGraphicFramePr>
          <p:nvPr/>
        </p:nvGraphicFramePr>
        <p:xfrm>
          <a:off x="7837488" y="4725988"/>
          <a:ext cx="766762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65" name="Equation" r:id="rId45" imgW="596880" imgH="393480" progId="Equation.DSMT4">
                  <p:embed/>
                </p:oleObj>
              </mc:Choice>
              <mc:Fallback>
                <p:oleObj name="Equation" r:id="rId45" imgW="596880" imgH="393480" progId="Equation.DSMT4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7488" y="4725988"/>
                        <a:ext cx="766762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85" name="Object 77"/>
          <p:cNvGraphicFramePr>
            <a:graphicFrameLocks noChangeAspect="1"/>
          </p:cNvGraphicFramePr>
          <p:nvPr/>
        </p:nvGraphicFramePr>
        <p:xfrm>
          <a:off x="7200900" y="4870450"/>
          <a:ext cx="179388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66" name="Equation" r:id="rId47" imgW="139680" imgH="126720" progId="Equation.DSMT4">
                  <p:embed/>
                </p:oleObj>
              </mc:Choice>
              <mc:Fallback>
                <p:oleObj name="Equation" r:id="rId47" imgW="139680" imgH="126720" progId="Equation.DSMT4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0900" y="4870450"/>
                        <a:ext cx="179388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86" name="Freeform 78"/>
          <p:cNvSpPr>
            <a:spLocks/>
          </p:cNvSpPr>
          <p:nvPr/>
        </p:nvSpPr>
        <p:spPr bwMode="auto">
          <a:xfrm>
            <a:off x="5651500" y="5157788"/>
            <a:ext cx="3313113" cy="1295400"/>
          </a:xfrm>
          <a:custGeom>
            <a:avLst/>
            <a:gdLst>
              <a:gd name="T0" fmla="*/ 1070 w 2324"/>
              <a:gd name="T1" fmla="*/ 109 h 985"/>
              <a:gd name="T2" fmla="*/ 1152 w 2324"/>
              <a:gd name="T3" fmla="*/ 74 h 985"/>
              <a:gd name="T4" fmla="*/ 1205 w 2324"/>
              <a:gd name="T5" fmla="*/ 139 h 985"/>
              <a:gd name="T6" fmla="*/ 1463 w 2324"/>
              <a:gd name="T7" fmla="*/ 139 h 985"/>
              <a:gd name="T8" fmla="*/ 1569 w 2324"/>
              <a:gd name="T9" fmla="*/ 92 h 985"/>
              <a:gd name="T10" fmla="*/ 1669 w 2324"/>
              <a:gd name="T11" fmla="*/ 9 h 985"/>
              <a:gd name="T12" fmla="*/ 1769 w 2324"/>
              <a:gd name="T13" fmla="*/ 209 h 985"/>
              <a:gd name="T14" fmla="*/ 2051 w 2324"/>
              <a:gd name="T15" fmla="*/ 50 h 985"/>
              <a:gd name="T16" fmla="*/ 2145 w 2324"/>
              <a:gd name="T17" fmla="*/ 27 h 985"/>
              <a:gd name="T18" fmla="*/ 2316 w 2324"/>
              <a:gd name="T19" fmla="*/ 438 h 985"/>
              <a:gd name="T20" fmla="*/ 2204 w 2324"/>
              <a:gd name="T21" fmla="*/ 574 h 985"/>
              <a:gd name="T22" fmla="*/ 2239 w 2324"/>
              <a:gd name="T23" fmla="*/ 820 h 985"/>
              <a:gd name="T24" fmla="*/ 2098 w 2324"/>
              <a:gd name="T25" fmla="*/ 956 h 985"/>
              <a:gd name="T26" fmla="*/ 1992 w 2324"/>
              <a:gd name="T27" fmla="*/ 885 h 985"/>
              <a:gd name="T28" fmla="*/ 1787 w 2324"/>
              <a:gd name="T29" fmla="*/ 785 h 985"/>
              <a:gd name="T30" fmla="*/ 1646 w 2324"/>
              <a:gd name="T31" fmla="*/ 926 h 985"/>
              <a:gd name="T32" fmla="*/ 1581 w 2324"/>
              <a:gd name="T33" fmla="*/ 985 h 985"/>
              <a:gd name="T34" fmla="*/ 1499 w 2324"/>
              <a:gd name="T35" fmla="*/ 844 h 985"/>
              <a:gd name="T36" fmla="*/ 1258 w 2324"/>
              <a:gd name="T37" fmla="*/ 914 h 985"/>
              <a:gd name="T38" fmla="*/ 1134 w 2324"/>
              <a:gd name="T39" fmla="*/ 862 h 985"/>
              <a:gd name="T40" fmla="*/ 1046 w 2324"/>
              <a:gd name="T41" fmla="*/ 779 h 985"/>
              <a:gd name="T42" fmla="*/ 970 w 2324"/>
              <a:gd name="T43" fmla="*/ 844 h 985"/>
              <a:gd name="T44" fmla="*/ 864 w 2324"/>
              <a:gd name="T45" fmla="*/ 897 h 985"/>
              <a:gd name="T46" fmla="*/ 335 w 2324"/>
              <a:gd name="T47" fmla="*/ 891 h 985"/>
              <a:gd name="T48" fmla="*/ 147 w 2324"/>
              <a:gd name="T49" fmla="*/ 785 h 985"/>
              <a:gd name="T50" fmla="*/ 65 w 2324"/>
              <a:gd name="T51" fmla="*/ 668 h 985"/>
              <a:gd name="T52" fmla="*/ 12 w 2324"/>
              <a:gd name="T53" fmla="*/ 579 h 985"/>
              <a:gd name="T54" fmla="*/ 23 w 2324"/>
              <a:gd name="T55" fmla="*/ 480 h 985"/>
              <a:gd name="T56" fmla="*/ 94 w 2324"/>
              <a:gd name="T57" fmla="*/ 444 h 985"/>
              <a:gd name="T58" fmla="*/ 100 w 2324"/>
              <a:gd name="T59" fmla="*/ 239 h 985"/>
              <a:gd name="T60" fmla="*/ 241 w 2324"/>
              <a:gd name="T61" fmla="*/ 145 h 985"/>
              <a:gd name="T62" fmla="*/ 482 w 2324"/>
              <a:gd name="T63" fmla="*/ 180 h 985"/>
              <a:gd name="T64" fmla="*/ 658 w 2324"/>
              <a:gd name="T65" fmla="*/ 150 h 985"/>
              <a:gd name="T66" fmla="*/ 717 w 2324"/>
              <a:gd name="T67" fmla="*/ 197 h 985"/>
              <a:gd name="T68" fmla="*/ 887 w 2324"/>
              <a:gd name="T69" fmla="*/ 162 h 985"/>
              <a:gd name="T70" fmla="*/ 940 w 2324"/>
              <a:gd name="T71" fmla="*/ 103 h 985"/>
              <a:gd name="T72" fmla="*/ 934 w 2324"/>
              <a:gd name="T73" fmla="*/ 162 h 9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324" h="985">
                <a:moveTo>
                  <a:pt x="923" y="203"/>
                </a:moveTo>
                <a:cubicBezTo>
                  <a:pt x="972" y="166"/>
                  <a:pt x="1016" y="138"/>
                  <a:pt x="1070" y="109"/>
                </a:cubicBezTo>
                <a:cubicBezTo>
                  <a:pt x="1085" y="101"/>
                  <a:pt x="1101" y="92"/>
                  <a:pt x="1117" y="86"/>
                </a:cubicBezTo>
                <a:cubicBezTo>
                  <a:pt x="1129" y="82"/>
                  <a:pt x="1152" y="74"/>
                  <a:pt x="1152" y="74"/>
                </a:cubicBezTo>
                <a:cubicBezTo>
                  <a:pt x="1174" y="76"/>
                  <a:pt x="1203" y="63"/>
                  <a:pt x="1217" y="80"/>
                </a:cubicBezTo>
                <a:cubicBezTo>
                  <a:pt x="1230" y="96"/>
                  <a:pt x="1207" y="119"/>
                  <a:pt x="1205" y="139"/>
                </a:cubicBezTo>
                <a:cubicBezTo>
                  <a:pt x="1204" y="156"/>
                  <a:pt x="1217" y="160"/>
                  <a:pt x="1228" y="168"/>
                </a:cubicBezTo>
                <a:cubicBezTo>
                  <a:pt x="1311" y="164"/>
                  <a:pt x="1385" y="165"/>
                  <a:pt x="1463" y="139"/>
                </a:cubicBezTo>
                <a:cubicBezTo>
                  <a:pt x="1479" y="134"/>
                  <a:pt x="1518" y="126"/>
                  <a:pt x="1534" y="115"/>
                </a:cubicBezTo>
                <a:cubicBezTo>
                  <a:pt x="1546" y="107"/>
                  <a:pt x="1569" y="92"/>
                  <a:pt x="1569" y="92"/>
                </a:cubicBezTo>
                <a:cubicBezTo>
                  <a:pt x="1583" y="50"/>
                  <a:pt x="1603" y="28"/>
                  <a:pt x="1640" y="3"/>
                </a:cubicBezTo>
                <a:cubicBezTo>
                  <a:pt x="1650" y="5"/>
                  <a:pt x="1665" y="0"/>
                  <a:pt x="1669" y="9"/>
                </a:cubicBezTo>
                <a:cubicBezTo>
                  <a:pt x="1689" y="53"/>
                  <a:pt x="1656" y="102"/>
                  <a:pt x="1710" y="121"/>
                </a:cubicBezTo>
                <a:cubicBezTo>
                  <a:pt x="1723" y="161"/>
                  <a:pt x="1732" y="184"/>
                  <a:pt x="1769" y="209"/>
                </a:cubicBezTo>
                <a:cubicBezTo>
                  <a:pt x="1814" y="198"/>
                  <a:pt x="1836" y="169"/>
                  <a:pt x="1875" y="145"/>
                </a:cubicBezTo>
                <a:cubicBezTo>
                  <a:pt x="1932" y="110"/>
                  <a:pt x="1991" y="80"/>
                  <a:pt x="2051" y="50"/>
                </a:cubicBezTo>
                <a:cubicBezTo>
                  <a:pt x="2061" y="45"/>
                  <a:pt x="2070" y="36"/>
                  <a:pt x="2081" y="33"/>
                </a:cubicBezTo>
                <a:cubicBezTo>
                  <a:pt x="2102" y="28"/>
                  <a:pt x="2124" y="29"/>
                  <a:pt x="2145" y="27"/>
                </a:cubicBezTo>
                <a:cubicBezTo>
                  <a:pt x="2114" y="177"/>
                  <a:pt x="2092" y="362"/>
                  <a:pt x="2269" y="391"/>
                </a:cubicBezTo>
                <a:cubicBezTo>
                  <a:pt x="2285" y="408"/>
                  <a:pt x="2302" y="419"/>
                  <a:pt x="2316" y="438"/>
                </a:cubicBezTo>
                <a:cubicBezTo>
                  <a:pt x="2324" y="467"/>
                  <a:pt x="2298" y="560"/>
                  <a:pt x="2263" y="568"/>
                </a:cubicBezTo>
                <a:cubicBezTo>
                  <a:pt x="2244" y="573"/>
                  <a:pt x="2224" y="572"/>
                  <a:pt x="2204" y="574"/>
                </a:cubicBezTo>
                <a:cubicBezTo>
                  <a:pt x="2190" y="593"/>
                  <a:pt x="2186" y="609"/>
                  <a:pt x="2180" y="632"/>
                </a:cubicBezTo>
                <a:cubicBezTo>
                  <a:pt x="2197" y="700"/>
                  <a:pt x="2197" y="761"/>
                  <a:pt x="2239" y="820"/>
                </a:cubicBezTo>
                <a:cubicBezTo>
                  <a:pt x="2229" y="861"/>
                  <a:pt x="2233" y="910"/>
                  <a:pt x="2186" y="926"/>
                </a:cubicBezTo>
                <a:cubicBezTo>
                  <a:pt x="2159" y="945"/>
                  <a:pt x="2130" y="948"/>
                  <a:pt x="2098" y="956"/>
                </a:cubicBezTo>
                <a:cubicBezTo>
                  <a:pt x="2080" y="954"/>
                  <a:pt x="2062" y="954"/>
                  <a:pt x="2045" y="950"/>
                </a:cubicBezTo>
                <a:cubicBezTo>
                  <a:pt x="2018" y="943"/>
                  <a:pt x="2006" y="905"/>
                  <a:pt x="1992" y="885"/>
                </a:cubicBezTo>
                <a:cubicBezTo>
                  <a:pt x="1953" y="829"/>
                  <a:pt x="1918" y="784"/>
                  <a:pt x="1851" y="762"/>
                </a:cubicBezTo>
                <a:cubicBezTo>
                  <a:pt x="1828" y="768"/>
                  <a:pt x="1810" y="779"/>
                  <a:pt x="1787" y="785"/>
                </a:cubicBezTo>
                <a:cubicBezTo>
                  <a:pt x="1768" y="798"/>
                  <a:pt x="1747" y="802"/>
                  <a:pt x="1728" y="815"/>
                </a:cubicBezTo>
                <a:cubicBezTo>
                  <a:pt x="1692" y="840"/>
                  <a:pt x="1674" y="892"/>
                  <a:pt x="1646" y="926"/>
                </a:cubicBezTo>
                <a:cubicBezTo>
                  <a:pt x="1636" y="938"/>
                  <a:pt x="1628" y="952"/>
                  <a:pt x="1616" y="962"/>
                </a:cubicBezTo>
                <a:cubicBezTo>
                  <a:pt x="1605" y="971"/>
                  <a:pt x="1581" y="985"/>
                  <a:pt x="1581" y="985"/>
                </a:cubicBezTo>
                <a:cubicBezTo>
                  <a:pt x="1573" y="973"/>
                  <a:pt x="1565" y="962"/>
                  <a:pt x="1557" y="950"/>
                </a:cubicBezTo>
                <a:cubicBezTo>
                  <a:pt x="1536" y="919"/>
                  <a:pt x="1568" y="851"/>
                  <a:pt x="1499" y="844"/>
                </a:cubicBezTo>
                <a:cubicBezTo>
                  <a:pt x="1466" y="841"/>
                  <a:pt x="1432" y="840"/>
                  <a:pt x="1399" y="838"/>
                </a:cubicBezTo>
                <a:cubicBezTo>
                  <a:pt x="1356" y="867"/>
                  <a:pt x="1308" y="903"/>
                  <a:pt x="1258" y="914"/>
                </a:cubicBezTo>
                <a:cubicBezTo>
                  <a:pt x="1228" y="912"/>
                  <a:pt x="1196" y="920"/>
                  <a:pt x="1169" y="909"/>
                </a:cubicBezTo>
                <a:cubicBezTo>
                  <a:pt x="1151" y="901"/>
                  <a:pt x="1134" y="862"/>
                  <a:pt x="1134" y="862"/>
                </a:cubicBezTo>
                <a:cubicBezTo>
                  <a:pt x="1123" y="828"/>
                  <a:pt x="1111" y="785"/>
                  <a:pt x="1075" y="773"/>
                </a:cubicBezTo>
                <a:cubicBezTo>
                  <a:pt x="1065" y="775"/>
                  <a:pt x="1055" y="774"/>
                  <a:pt x="1046" y="779"/>
                </a:cubicBezTo>
                <a:cubicBezTo>
                  <a:pt x="1040" y="783"/>
                  <a:pt x="1039" y="792"/>
                  <a:pt x="1034" y="797"/>
                </a:cubicBezTo>
                <a:cubicBezTo>
                  <a:pt x="1014" y="814"/>
                  <a:pt x="989" y="825"/>
                  <a:pt x="970" y="844"/>
                </a:cubicBezTo>
                <a:cubicBezTo>
                  <a:pt x="945" y="870"/>
                  <a:pt x="973" y="858"/>
                  <a:pt x="940" y="867"/>
                </a:cubicBezTo>
                <a:cubicBezTo>
                  <a:pt x="894" y="899"/>
                  <a:pt x="919" y="889"/>
                  <a:pt x="864" y="897"/>
                </a:cubicBezTo>
                <a:cubicBezTo>
                  <a:pt x="750" y="894"/>
                  <a:pt x="647" y="932"/>
                  <a:pt x="558" y="873"/>
                </a:cubicBezTo>
                <a:cubicBezTo>
                  <a:pt x="451" y="877"/>
                  <a:pt x="413" y="865"/>
                  <a:pt x="335" y="891"/>
                </a:cubicBezTo>
                <a:cubicBezTo>
                  <a:pt x="255" y="886"/>
                  <a:pt x="234" y="892"/>
                  <a:pt x="176" y="856"/>
                </a:cubicBezTo>
                <a:cubicBezTo>
                  <a:pt x="168" y="831"/>
                  <a:pt x="156" y="810"/>
                  <a:pt x="147" y="785"/>
                </a:cubicBezTo>
                <a:cubicBezTo>
                  <a:pt x="142" y="770"/>
                  <a:pt x="138" y="745"/>
                  <a:pt x="129" y="732"/>
                </a:cubicBezTo>
                <a:cubicBezTo>
                  <a:pt x="111" y="706"/>
                  <a:pt x="83" y="695"/>
                  <a:pt x="65" y="668"/>
                </a:cubicBezTo>
                <a:cubicBezTo>
                  <a:pt x="48" y="643"/>
                  <a:pt x="58" y="655"/>
                  <a:pt x="35" y="632"/>
                </a:cubicBezTo>
                <a:cubicBezTo>
                  <a:pt x="28" y="613"/>
                  <a:pt x="18" y="598"/>
                  <a:pt x="12" y="579"/>
                </a:cubicBezTo>
                <a:cubicBezTo>
                  <a:pt x="8" y="567"/>
                  <a:pt x="0" y="544"/>
                  <a:pt x="0" y="544"/>
                </a:cubicBezTo>
                <a:cubicBezTo>
                  <a:pt x="7" y="525"/>
                  <a:pt x="9" y="494"/>
                  <a:pt x="23" y="480"/>
                </a:cubicBezTo>
                <a:cubicBezTo>
                  <a:pt x="33" y="470"/>
                  <a:pt x="47" y="464"/>
                  <a:pt x="59" y="456"/>
                </a:cubicBezTo>
                <a:cubicBezTo>
                  <a:pt x="69" y="449"/>
                  <a:pt x="94" y="444"/>
                  <a:pt x="94" y="444"/>
                </a:cubicBezTo>
                <a:cubicBezTo>
                  <a:pt x="138" y="412"/>
                  <a:pt x="129" y="363"/>
                  <a:pt x="100" y="321"/>
                </a:cubicBezTo>
                <a:cubicBezTo>
                  <a:pt x="119" y="293"/>
                  <a:pt x="108" y="270"/>
                  <a:pt x="100" y="239"/>
                </a:cubicBezTo>
                <a:cubicBezTo>
                  <a:pt x="105" y="187"/>
                  <a:pt x="101" y="159"/>
                  <a:pt x="153" y="145"/>
                </a:cubicBezTo>
                <a:cubicBezTo>
                  <a:pt x="181" y="125"/>
                  <a:pt x="209" y="134"/>
                  <a:pt x="241" y="145"/>
                </a:cubicBezTo>
                <a:cubicBezTo>
                  <a:pt x="269" y="200"/>
                  <a:pt x="301" y="213"/>
                  <a:pt x="353" y="239"/>
                </a:cubicBezTo>
                <a:cubicBezTo>
                  <a:pt x="408" y="230"/>
                  <a:pt x="433" y="196"/>
                  <a:pt x="482" y="180"/>
                </a:cubicBezTo>
                <a:cubicBezTo>
                  <a:pt x="504" y="164"/>
                  <a:pt x="526" y="155"/>
                  <a:pt x="552" y="145"/>
                </a:cubicBezTo>
                <a:cubicBezTo>
                  <a:pt x="587" y="147"/>
                  <a:pt x="624" y="142"/>
                  <a:pt x="658" y="150"/>
                </a:cubicBezTo>
                <a:cubicBezTo>
                  <a:pt x="668" y="152"/>
                  <a:pt x="670" y="166"/>
                  <a:pt x="676" y="174"/>
                </a:cubicBezTo>
                <a:cubicBezTo>
                  <a:pt x="695" y="197"/>
                  <a:pt x="688" y="191"/>
                  <a:pt x="717" y="197"/>
                </a:cubicBezTo>
                <a:cubicBezTo>
                  <a:pt x="754" y="222"/>
                  <a:pt x="794" y="204"/>
                  <a:pt x="834" y="192"/>
                </a:cubicBezTo>
                <a:cubicBezTo>
                  <a:pt x="875" y="165"/>
                  <a:pt x="856" y="173"/>
                  <a:pt x="887" y="162"/>
                </a:cubicBezTo>
                <a:cubicBezTo>
                  <a:pt x="896" y="137"/>
                  <a:pt x="911" y="133"/>
                  <a:pt x="934" y="121"/>
                </a:cubicBezTo>
                <a:cubicBezTo>
                  <a:pt x="936" y="115"/>
                  <a:pt x="934" y="106"/>
                  <a:pt x="940" y="103"/>
                </a:cubicBezTo>
                <a:cubicBezTo>
                  <a:pt x="946" y="100"/>
                  <a:pt x="957" y="103"/>
                  <a:pt x="958" y="109"/>
                </a:cubicBezTo>
                <a:cubicBezTo>
                  <a:pt x="963" y="143"/>
                  <a:pt x="943" y="140"/>
                  <a:pt x="934" y="162"/>
                </a:cubicBezTo>
                <a:cubicBezTo>
                  <a:pt x="929" y="175"/>
                  <a:pt x="927" y="189"/>
                  <a:pt x="923" y="203"/>
                </a:cubicBezTo>
                <a:close/>
              </a:path>
            </a:pathLst>
          </a:custGeom>
          <a:solidFill>
            <a:srgbClr val="C3CDDB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graphicFrame>
        <p:nvGraphicFramePr>
          <p:cNvPr id="17487" name="Object 79"/>
          <p:cNvGraphicFramePr>
            <a:graphicFrameLocks noChangeAspect="1"/>
          </p:cNvGraphicFramePr>
          <p:nvPr/>
        </p:nvGraphicFramePr>
        <p:xfrm>
          <a:off x="5932488" y="5688013"/>
          <a:ext cx="633412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67" name="Equation" r:id="rId49" imgW="139680" imgH="126720" progId="Equation.DSMT4">
                  <p:embed/>
                </p:oleObj>
              </mc:Choice>
              <mc:Fallback>
                <p:oleObj name="Equation" r:id="rId49" imgW="139680" imgH="126720" progId="Equation.DSMT4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2488" y="5688013"/>
                        <a:ext cx="633412" cy="306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88" name="Text Box 80"/>
          <p:cNvSpPr txBox="1">
            <a:spLocks noChangeArrowheads="1"/>
          </p:cNvSpPr>
          <p:nvPr/>
        </p:nvSpPr>
        <p:spPr bwMode="auto">
          <a:xfrm>
            <a:off x="6273800" y="5654675"/>
            <a:ext cx="9985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FF0000"/>
                </a:solidFill>
              </a:rPr>
              <a:t>X</a:t>
            </a:r>
            <a:r>
              <a:rPr lang="es-MX" baseline="-25000">
                <a:solidFill>
                  <a:srgbClr val="FF0000"/>
                </a:solidFill>
              </a:rPr>
              <a:t>1</a:t>
            </a:r>
            <a:r>
              <a:rPr lang="es-MX">
                <a:solidFill>
                  <a:srgbClr val="FF0000"/>
                </a:solidFill>
              </a:rPr>
              <a:t> = 2/3</a:t>
            </a:r>
          </a:p>
        </p:txBody>
      </p:sp>
      <p:graphicFrame>
        <p:nvGraphicFramePr>
          <p:cNvPr id="17489" name="Object 81"/>
          <p:cNvGraphicFramePr>
            <a:graphicFrameLocks noChangeAspect="1"/>
          </p:cNvGraphicFramePr>
          <p:nvPr/>
        </p:nvGraphicFramePr>
        <p:xfrm>
          <a:off x="7318375" y="5634038"/>
          <a:ext cx="358775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68" name="Equation" r:id="rId51" imgW="139680" imgH="126720" progId="Equation.DSMT4">
                  <p:embed/>
                </p:oleObj>
              </mc:Choice>
              <mc:Fallback>
                <p:oleObj name="Equation" r:id="rId51" imgW="139680" imgH="126720" progId="Equation.DSMT4">
                  <p:embed/>
                  <p:pic>
                    <p:nvPicPr>
                      <p:cNvPr id="0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8375" y="5634038"/>
                        <a:ext cx="358775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90" name="Text Box 82"/>
          <p:cNvSpPr txBox="1">
            <a:spLocks noChangeArrowheads="1"/>
          </p:cNvSpPr>
          <p:nvPr/>
        </p:nvSpPr>
        <p:spPr bwMode="auto">
          <a:xfrm>
            <a:off x="7677150" y="5654675"/>
            <a:ext cx="9985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FF0000"/>
                </a:solidFill>
              </a:rPr>
              <a:t>X</a:t>
            </a:r>
            <a:r>
              <a:rPr lang="es-MX" baseline="-25000">
                <a:solidFill>
                  <a:srgbClr val="FF0000"/>
                </a:solidFill>
              </a:rPr>
              <a:t>2</a:t>
            </a:r>
            <a:r>
              <a:rPr lang="es-MX">
                <a:solidFill>
                  <a:srgbClr val="FF0000"/>
                </a:solidFill>
              </a:rPr>
              <a:t> = – 5</a:t>
            </a:r>
          </a:p>
        </p:txBody>
      </p:sp>
      <p:sp>
        <p:nvSpPr>
          <p:cNvPr id="17491" name="AutoShape 8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4211638" y="6669088"/>
            <a:ext cx="217487" cy="144462"/>
          </a:xfrm>
          <a:prstGeom prst="actionButtonBackPrevious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17492" name="AutoShape 8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4427538" y="6669088"/>
            <a:ext cx="215900" cy="144462"/>
          </a:xfrm>
          <a:prstGeom prst="actionButtonHom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17493" name="AutoShape 8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643438" y="6669088"/>
            <a:ext cx="215900" cy="142875"/>
          </a:xfrm>
          <a:prstGeom prst="actionButtonForwardNex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</p:spTree>
  </p:cSld>
  <p:clrMapOvr>
    <a:masterClrMapping/>
  </p:clrMapOvr>
  <p:transition advClick="0" advTm="36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916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520"/>
                            </p:stCondLst>
                            <p:childTnLst>
                              <p:par>
                                <p:cTn id="21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9520"/>
                            </p:stCondLst>
                            <p:childTnLst>
                              <p:par>
                                <p:cTn id="27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702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7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0020"/>
                            </p:stCondLst>
                            <p:childTnLst>
                              <p:par>
                                <p:cTn id="39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202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7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502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7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3802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7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4102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7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44020"/>
                            </p:stCondLst>
                            <p:childTnLst>
                              <p:par>
                                <p:cTn id="63" presetID="2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17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47020"/>
                            </p:stCondLst>
                            <p:childTnLst>
                              <p:par>
                                <p:cTn id="67" presetID="27" presetClass="entr" presetSubtype="0" fill="hold" grpId="1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49940"/>
                            </p:stCondLst>
                            <p:childTnLst>
                              <p:par>
                                <p:cTn id="73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1300"/>
                            </p:stCondLst>
                            <p:childTnLst>
                              <p:par>
                                <p:cTn id="79" presetID="40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7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7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605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635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7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665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1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69500"/>
                            </p:stCondLst>
                            <p:childTnLst>
                              <p:par>
                                <p:cTn id="97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80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80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80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70860"/>
                            </p:stCondLst>
                            <p:childTnLst>
                              <p:par>
                                <p:cTn id="103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8086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17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83860"/>
                            </p:stCondLst>
                            <p:childTnLst>
                              <p:par>
                                <p:cTn id="1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17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8686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1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89860"/>
                            </p:stCondLst>
                            <p:childTnLst>
                              <p:par>
                                <p:cTn id="121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3" dur="80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4" dur="80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80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91220"/>
                            </p:stCondLst>
                            <p:childTnLst>
                              <p:par>
                                <p:cTn id="127" presetID="40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7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7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7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10062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1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103620"/>
                            </p:stCondLst>
                            <p:childTnLst>
                              <p:par>
                                <p:cTn id="13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17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106620"/>
                            </p:stCondLst>
                            <p:childTnLst>
                              <p:par>
                                <p:cTn id="14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17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109620"/>
                            </p:stCondLst>
                            <p:childTnLst>
                              <p:par>
                                <p:cTn id="14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17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112620"/>
                            </p:stCondLst>
                            <p:childTnLst>
                              <p:par>
                                <p:cTn id="14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17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115620"/>
                            </p:stCondLst>
                            <p:childTnLst>
                              <p:par>
                                <p:cTn id="153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5" dur="80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6" dur="80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80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116980"/>
                            </p:stCondLst>
                            <p:childTnLst>
                              <p:par>
                                <p:cTn id="159" presetID="40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17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7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17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131480"/>
                            </p:stCondLst>
                            <p:childTnLst>
                              <p:par>
                                <p:cTn id="16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2000"/>
                                        <p:tgtEl>
                                          <p:spTgt spid="17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134480"/>
                            </p:stCondLst>
                            <p:childTnLst>
                              <p:par>
                                <p:cTn id="16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17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137480"/>
                            </p:stCondLst>
                            <p:childTnLst>
                              <p:par>
                                <p:cTn id="173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5" dur="80"/>
                                        <p:tgtEl>
                                          <p:spTgt spid="17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6" dur="80"/>
                                        <p:tgtEl>
                                          <p:spTgt spid="17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80"/>
                                        <p:tgtEl>
                                          <p:spTgt spid="17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138840"/>
                            </p:stCondLst>
                            <p:childTnLst>
                              <p:par>
                                <p:cTn id="179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152040"/>
                            </p:stCondLst>
                            <p:childTnLst>
                              <p:par>
                                <p:cTn id="18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17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 nodeType="afterGroup">
                            <p:stCondLst>
                              <p:cond delay="155040"/>
                            </p:stCondLst>
                            <p:childTnLst>
                              <p:par>
                                <p:cTn id="18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2000"/>
                                        <p:tgtEl>
                                          <p:spTgt spid="17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 nodeType="afterGroup">
                            <p:stCondLst>
                              <p:cond delay="158040"/>
                            </p:stCondLst>
                            <p:childTnLst>
                              <p:par>
                                <p:cTn id="19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2000"/>
                                        <p:tgtEl>
                                          <p:spTgt spid="174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 nodeType="afterGroup">
                            <p:stCondLst>
                              <p:cond delay="161040"/>
                            </p:stCondLst>
                            <p:childTnLst>
                              <p:par>
                                <p:cTn id="19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2000"/>
                                        <p:tgtEl>
                                          <p:spTgt spid="17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 nodeType="afterGroup">
                            <p:stCondLst>
                              <p:cond delay="164040"/>
                            </p:stCondLst>
                            <p:childTnLst>
                              <p:par>
                                <p:cTn id="20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2000"/>
                                        <p:tgtEl>
                                          <p:spTgt spid="17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 nodeType="afterGroup">
                            <p:stCondLst>
                              <p:cond delay="167040"/>
                            </p:stCondLst>
                            <p:childTnLst>
                              <p:par>
                                <p:cTn id="20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000"/>
                                        <p:tgtEl>
                                          <p:spTgt spid="17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 nodeType="afterGroup">
                            <p:stCondLst>
                              <p:cond delay="170040"/>
                            </p:stCondLst>
                            <p:childTnLst>
                              <p:par>
                                <p:cTn id="20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2000"/>
                                        <p:tgtEl>
                                          <p:spTgt spid="17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 nodeType="afterGroup">
                            <p:stCondLst>
                              <p:cond delay="173040"/>
                            </p:stCondLst>
                            <p:childTnLst>
                              <p:par>
                                <p:cTn id="2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2000"/>
                                        <p:tgtEl>
                                          <p:spTgt spid="17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 nodeType="afterGroup">
                            <p:stCondLst>
                              <p:cond delay="176040"/>
                            </p:stCondLst>
                            <p:childTnLst>
                              <p:par>
                                <p:cTn id="21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2000"/>
                                        <p:tgtEl>
                                          <p:spTgt spid="17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 nodeType="afterGroup">
                            <p:stCondLst>
                              <p:cond delay="179040"/>
                            </p:stCondLst>
                            <p:childTnLst>
                              <p:par>
                                <p:cTn id="22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2000"/>
                                        <p:tgtEl>
                                          <p:spTgt spid="17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 nodeType="afterGroup">
                            <p:stCondLst>
                              <p:cond delay="182040"/>
                            </p:stCondLst>
                            <p:childTnLst>
                              <p:par>
                                <p:cTn id="22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2000"/>
                                        <p:tgtEl>
                                          <p:spTgt spid="17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 nodeType="afterGroup">
                            <p:stCondLst>
                              <p:cond delay="185040"/>
                            </p:stCondLst>
                            <p:childTnLst>
                              <p:par>
                                <p:cTn id="229" presetID="38" presetClass="entr" presetSubtype="0" accel="5000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74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74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74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 nodeType="afterGroup">
                            <p:stCondLst>
                              <p:cond delay="189540"/>
                            </p:stCondLst>
                            <p:childTnLst>
                              <p:par>
                                <p:cTn id="23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2000"/>
                                        <p:tgtEl>
                                          <p:spTgt spid="17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 nodeType="afterGroup">
                            <p:stCondLst>
                              <p:cond delay="192540"/>
                            </p:stCondLst>
                            <p:childTnLst>
                              <p:par>
                                <p:cTn id="241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74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7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7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 nodeType="afterGroup">
                            <p:stCondLst>
                              <p:cond delay="196540"/>
                            </p:stCondLst>
                            <p:childTnLst>
                              <p:par>
                                <p:cTn id="249" presetID="2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1" dur="2000"/>
                                        <p:tgtEl>
                                          <p:spTgt spid="17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 nodeType="afterGroup">
                            <p:stCondLst>
                              <p:cond delay="199540"/>
                            </p:stCondLst>
                            <p:childTnLst>
                              <p:par>
                                <p:cTn id="253" presetID="26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2" grpId="0"/>
      <p:bldP spid="17432" grpId="0"/>
      <p:bldP spid="17433" grpId="0"/>
      <p:bldP spid="17435" grpId="0"/>
      <p:bldP spid="17436" grpId="0"/>
      <p:bldP spid="17438" grpId="0"/>
      <p:bldP spid="17439" grpId="0"/>
      <p:bldP spid="17440" grpId="0"/>
      <p:bldP spid="17442" grpId="0"/>
      <p:bldP spid="17445" grpId="0"/>
      <p:bldP spid="17449" grpId="0"/>
      <p:bldP spid="17449" grpId="1"/>
      <p:bldP spid="17450" grpId="0"/>
      <p:bldP spid="17452" grpId="0" animBg="1"/>
      <p:bldP spid="17453" grpId="0"/>
      <p:bldP spid="17454" grpId="0"/>
      <p:bldP spid="17457" grpId="0"/>
      <p:bldP spid="17458" grpId="0"/>
      <p:bldP spid="17466" grpId="0"/>
      <p:bldP spid="17486" grpId="0" animBg="1"/>
      <p:bldP spid="1749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549275"/>
          </a:xfrm>
        </p:spPr>
        <p:txBody>
          <a:bodyPr/>
          <a:lstStyle/>
          <a:p>
            <a:r>
              <a:rPr lang="es-MX" sz="3000"/>
              <a:t>Por Fórmula General</a:t>
            </a: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5795963" y="341313"/>
          <a:ext cx="2963862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93" name="Equation" r:id="rId4" imgW="1193760" imgH="203040" progId="Equation.DSMT4">
                  <p:embed/>
                </p:oleObj>
              </mc:Choice>
              <mc:Fallback>
                <p:oleObj name="Equation" r:id="rId4" imgW="119376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341313"/>
                        <a:ext cx="2963862" cy="63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7524750" y="6669088"/>
            <a:ext cx="16240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800">
                <a:solidFill>
                  <a:srgbClr val="FF0000"/>
                </a:solidFill>
              </a:rPr>
              <a:t>Prof. Ing. Jaime Chávez Carrillo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5580063" y="1052513"/>
            <a:ext cx="3455987" cy="5472112"/>
          </a:xfrm>
          <a:prstGeom prst="rect">
            <a:avLst/>
          </a:prstGeom>
          <a:solidFill>
            <a:srgbClr val="C3CDDB"/>
          </a:solidFill>
          <a:ln w="76200" cmpd="tri" algn="ctr">
            <a:solidFill>
              <a:srgbClr val="0000FF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s-MX">
              <a:solidFill>
                <a:srgbClr val="0000FF"/>
              </a:solidFill>
            </a:endParaRPr>
          </a:p>
        </p:txBody>
      </p:sp>
      <p:graphicFrame>
        <p:nvGraphicFramePr>
          <p:cNvPr id="19512" name="Object 56"/>
          <p:cNvGraphicFramePr>
            <a:graphicFrameLocks noChangeAspect="1"/>
          </p:cNvGraphicFramePr>
          <p:nvPr/>
        </p:nvGraphicFramePr>
        <p:xfrm>
          <a:off x="1116013" y="476250"/>
          <a:ext cx="2447925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94" name="Equation" r:id="rId6" imgW="1371600" imgH="444240" progId="Equation.DSMT4">
                  <p:embed/>
                </p:oleObj>
              </mc:Choice>
              <mc:Fallback>
                <p:oleObj name="Equation" r:id="rId6" imgW="1371600" imgH="444240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476250"/>
                        <a:ext cx="2447925" cy="100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13" name="Text Box 57"/>
          <p:cNvSpPr txBox="1">
            <a:spLocks noChangeArrowheads="1"/>
          </p:cNvSpPr>
          <p:nvPr/>
        </p:nvSpPr>
        <p:spPr bwMode="auto">
          <a:xfrm>
            <a:off x="50800" y="1477963"/>
            <a:ext cx="56007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/>
              <a:t>Donde </a:t>
            </a:r>
            <a:r>
              <a:rPr lang="es-MX" b="1">
                <a:solidFill>
                  <a:srgbClr val="FF0000"/>
                </a:solidFill>
              </a:rPr>
              <a:t>“a”</a:t>
            </a:r>
            <a:r>
              <a:rPr lang="es-MX"/>
              <a:t> es el Coeficiente del Término Cuadrático, </a:t>
            </a:r>
            <a:r>
              <a:rPr lang="es-MX" b="1">
                <a:solidFill>
                  <a:srgbClr val="FF0000"/>
                </a:solidFill>
              </a:rPr>
              <a:t>“b”</a:t>
            </a:r>
            <a:r>
              <a:rPr lang="es-MX"/>
              <a:t> es el Coeficiente del Término Lineal y </a:t>
            </a:r>
            <a:r>
              <a:rPr lang="es-MX" b="1">
                <a:solidFill>
                  <a:srgbClr val="FF0000"/>
                </a:solidFill>
              </a:rPr>
              <a:t>“c”</a:t>
            </a:r>
            <a:r>
              <a:rPr lang="es-MX"/>
              <a:t> es el Término Independiente.</a:t>
            </a:r>
          </a:p>
        </p:txBody>
      </p:sp>
      <p:sp>
        <p:nvSpPr>
          <p:cNvPr id="19514" name="Text Box 58"/>
          <p:cNvSpPr txBox="1">
            <a:spLocks noChangeArrowheads="1"/>
          </p:cNvSpPr>
          <p:nvPr/>
        </p:nvSpPr>
        <p:spPr bwMode="auto">
          <a:xfrm>
            <a:off x="34925" y="2414588"/>
            <a:ext cx="54737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/>
              <a:t>Tomando en cuenta el Trinomio que se encuentra sobre el recuadro, entonces:</a:t>
            </a:r>
          </a:p>
        </p:txBody>
      </p:sp>
      <p:sp>
        <p:nvSpPr>
          <p:cNvPr id="19515" name="Text Box 59"/>
          <p:cNvSpPr txBox="1">
            <a:spLocks noChangeArrowheads="1"/>
          </p:cNvSpPr>
          <p:nvPr/>
        </p:nvSpPr>
        <p:spPr bwMode="auto">
          <a:xfrm>
            <a:off x="44450" y="3157538"/>
            <a:ext cx="546417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s-MX" sz="2500" b="1">
                <a:solidFill>
                  <a:srgbClr val="FF0000"/>
                </a:solidFill>
              </a:rPr>
              <a:t>a = 3          b = 13          c = -1</a:t>
            </a:r>
            <a:r>
              <a:rPr lang="en-US" sz="2500" b="1">
                <a:solidFill>
                  <a:srgbClr val="FF0000"/>
                </a:solidFill>
                <a:cs typeface="Arial" charset="0"/>
              </a:rPr>
              <a:t>Ø</a:t>
            </a:r>
          </a:p>
        </p:txBody>
      </p:sp>
      <p:sp>
        <p:nvSpPr>
          <p:cNvPr id="19517" name="Text Box 61"/>
          <p:cNvSpPr txBox="1">
            <a:spLocks noChangeArrowheads="1"/>
          </p:cNvSpPr>
          <p:nvPr/>
        </p:nvSpPr>
        <p:spPr bwMode="auto">
          <a:xfrm>
            <a:off x="34925" y="3789363"/>
            <a:ext cx="5545138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/>
              <a:t>Se lleva a cabo una simple sustitución de los valores en la Fórmula General y se resuelve en base a Operaciones Aritméticas.</a:t>
            </a:r>
          </a:p>
        </p:txBody>
      </p:sp>
      <p:sp>
        <p:nvSpPr>
          <p:cNvPr id="19518" name="Text Box 62"/>
          <p:cNvSpPr txBox="1">
            <a:spLocks noChangeArrowheads="1"/>
          </p:cNvSpPr>
          <p:nvPr/>
        </p:nvSpPr>
        <p:spPr bwMode="auto">
          <a:xfrm>
            <a:off x="0" y="5229225"/>
            <a:ext cx="55800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s-MX"/>
              <a:t>Nota: Es muy importante tomar el cuenta los signos de los coeficientes.</a:t>
            </a:r>
          </a:p>
        </p:txBody>
      </p:sp>
      <p:sp>
        <p:nvSpPr>
          <p:cNvPr id="19519" name="Text Box 63"/>
          <p:cNvSpPr txBox="1">
            <a:spLocks noChangeArrowheads="1"/>
          </p:cNvSpPr>
          <p:nvPr/>
        </p:nvSpPr>
        <p:spPr bwMode="auto">
          <a:xfrm>
            <a:off x="5580063" y="1530350"/>
            <a:ext cx="688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600"/>
              <a:t>X</a:t>
            </a:r>
            <a:r>
              <a:rPr lang="es-MX" sz="1600" baseline="-25000"/>
              <a:t>1,2</a:t>
            </a:r>
            <a:r>
              <a:rPr lang="es-MX" sz="1600"/>
              <a:t> =</a:t>
            </a:r>
          </a:p>
        </p:txBody>
      </p:sp>
      <p:sp>
        <p:nvSpPr>
          <p:cNvPr id="19520" name="Text Box 64"/>
          <p:cNvSpPr txBox="1">
            <a:spLocks noChangeArrowheads="1"/>
          </p:cNvSpPr>
          <p:nvPr/>
        </p:nvSpPr>
        <p:spPr bwMode="auto">
          <a:xfrm>
            <a:off x="6170613" y="1365250"/>
            <a:ext cx="2719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600"/>
              <a:t>– (13) </a:t>
            </a:r>
            <a:r>
              <a:rPr lang="en-US" sz="1600">
                <a:cs typeface="Arial" charset="0"/>
              </a:rPr>
              <a:t>±     (13)</a:t>
            </a:r>
            <a:r>
              <a:rPr lang="en-US" sz="1600" baseline="30000">
                <a:cs typeface="Arial" charset="0"/>
              </a:rPr>
              <a:t>2</a:t>
            </a:r>
            <a:r>
              <a:rPr lang="en-US" sz="1600">
                <a:cs typeface="Arial" charset="0"/>
              </a:rPr>
              <a:t> </a:t>
            </a:r>
            <a:r>
              <a:rPr lang="es-MX" sz="1600"/>
              <a:t>– 4(3)(–1</a:t>
            </a:r>
            <a:r>
              <a:rPr lang="en-US" sz="1600">
                <a:cs typeface="Arial" charset="0"/>
              </a:rPr>
              <a:t>Ø)</a:t>
            </a:r>
          </a:p>
        </p:txBody>
      </p:sp>
      <p:sp>
        <p:nvSpPr>
          <p:cNvPr id="19521" name="Line 65"/>
          <p:cNvSpPr>
            <a:spLocks noChangeShapeType="1"/>
          </p:cNvSpPr>
          <p:nvPr/>
        </p:nvSpPr>
        <p:spPr bwMode="auto">
          <a:xfrm>
            <a:off x="6227763" y="1701800"/>
            <a:ext cx="26654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9522" name="Text Box 66"/>
          <p:cNvSpPr txBox="1">
            <a:spLocks noChangeArrowheads="1"/>
          </p:cNvSpPr>
          <p:nvPr/>
        </p:nvSpPr>
        <p:spPr bwMode="auto">
          <a:xfrm>
            <a:off x="7308850" y="1673225"/>
            <a:ext cx="546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600"/>
              <a:t>2(3)</a:t>
            </a:r>
          </a:p>
        </p:txBody>
      </p:sp>
      <p:graphicFrame>
        <p:nvGraphicFramePr>
          <p:cNvPr id="19523" name="Object 67"/>
          <p:cNvGraphicFramePr>
            <a:graphicFrameLocks noChangeAspect="1"/>
          </p:cNvGraphicFramePr>
          <p:nvPr/>
        </p:nvGraphicFramePr>
        <p:xfrm>
          <a:off x="6913563" y="1270000"/>
          <a:ext cx="2051050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95" name="Equation" r:id="rId8" imgW="774360" imgH="253800" progId="Equation.DSMT4">
                  <p:embed/>
                </p:oleObj>
              </mc:Choice>
              <mc:Fallback>
                <p:oleObj name="Equation" r:id="rId8" imgW="774360" imgH="253800" progId="Equation.DSMT4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3563" y="1270000"/>
                        <a:ext cx="2051050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24" name="Text Box 68"/>
          <p:cNvSpPr txBox="1">
            <a:spLocks noChangeArrowheads="1"/>
          </p:cNvSpPr>
          <p:nvPr/>
        </p:nvSpPr>
        <p:spPr bwMode="auto">
          <a:xfrm>
            <a:off x="5580063" y="2249488"/>
            <a:ext cx="688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600"/>
              <a:t>X</a:t>
            </a:r>
            <a:r>
              <a:rPr lang="es-MX" sz="1600" baseline="-25000"/>
              <a:t>1,2</a:t>
            </a:r>
            <a:r>
              <a:rPr lang="es-MX" sz="1600"/>
              <a:t> =</a:t>
            </a:r>
          </a:p>
        </p:txBody>
      </p:sp>
      <p:sp>
        <p:nvSpPr>
          <p:cNvPr id="19525" name="Text Box 69"/>
          <p:cNvSpPr txBox="1">
            <a:spLocks noChangeArrowheads="1"/>
          </p:cNvSpPr>
          <p:nvPr/>
        </p:nvSpPr>
        <p:spPr bwMode="auto">
          <a:xfrm>
            <a:off x="6243638" y="2084388"/>
            <a:ext cx="20462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 sz="1600"/>
              <a:t>– 13 </a:t>
            </a:r>
            <a:r>
              <a:rPr lang="en-US" sz="1600">
                <a:cs typeface="Arial" charset="0"/>
              </a:rPr>
              <a:t>±      169 +</a:t>
            </a:r>
            <a:r>
              <a:rPr lang="es-MX" sz="1600"/>
              <a:t> 12</a:t>
            </a:r>
            <a:r>
              <a:rPr lang="en-US" sz="1600">
                <a:cs typeface="Arial" charset="0"/>
              </a:rPr>
              <a:t>Ø</a:t>
            </a:r>
          </a:p>
        </p:txBody>
      </p:sp>
      <p:sp>
        <p:nvSpPr>
          <p:cNvPr id="19526" name="Line 70"/>
          <p:cNvSpPr>
            <a:spLocks noChangeShapeType="1"/>
          </p:cNvSpPr>
          <p:nvPr/>
        </p:nvSpPr>
        <p:spPr bwMode="auto">
          <a:xfrm>
            <a:off x="6227763" y="2420938"/>
            <a:ext cx="2232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9527" name="Text Box 71"/>
          <p:cNvSpPr txBox="1">
            <a:spLocks noChangeArrowheads="1"/>
          </p:cNvSpPr>
          <p:nvPr/>
        </p:nvSpPr>
        <p:spPr bwMode="auto">
          <a:xfrm>
            <a:off x="7286625" y="23923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600"/>
              <a:t>6</a:t>
            </a:r>
          </a:p>
        </p:txBody>
      </p:sp>
      <p:graphicFrame>
        <p:nvGraphicFramePr>
          <p:cNvPr id="19528" name="Object 72"/>
          <p:cNvGraphicFramePr>
            <a:graphicFrameLocks noChangeAspect="1"/>
          </p:cNvGraphicFramePr>
          <p:nvPr/>
        </p:nvGraphicFramePr>
        <p:xfrm>
          <a:off x="6913563" y="1989138"/>
          <a:ext cx="1474787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96" name="Equation" r:id="rId10" imgW="774360" imgH="253800" progId="Equation.DSMT4">
                  <p:embed/>
                </p:oleObj>
              </mc:Choice>
              <mc:Fallback>
                <p:oleObj name="Equation" r:id="rId10" imgW="774360" imgH="253800" progId="Equation.DSMT4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3563" y="1989138"/>
                        <a:ext cx="1474787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29" name="Text Box 73"/>
          <p:cNvSpPr txBox="1">
            <a:spLocks noChangeArrowheads="1"/>
          </p:cNvSpPr>
          <p:nvPr/>
        </p:nvSpPr>
        <p:spPr bwMode="auto">
          <a:xfrm>
            <a:off x="5580063" y="2949575"/>
            <a:ext cx="688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600"/>
              <a:t>X</a:t>
            </a:r>
            <a:r>
              <a:rPr lang="es-MX" sz="1600" baseline="-25000"/>
              <a:t>1,2</a:t>
            </a:r>
            <a:r>
              <a:rPr lang="es-MX" sz="1600"/>
              <a:t> =</a:t>
            </a:r>
          </a:p>
        </p:txBody>
      </p:sp>
      <p:sp>
        <p:nvSpPr>
          <p:cNvPr id="19530" name="Text Box 74"/>
          <p:cNvSpPr txBox="1">
            <a:spLocks noChangeArrowheads="1"/>
          </p:cNvSpPr>
          <p:nvPr/>
        </p:nvSpPr>
        <p:spPr bwMode="auto">
          <a:xfrm>
            <a:off x="6296025" y="2784475"/>
            <a:ext cx="137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600"/>
              <a:t>– 13 </a:t>
            </a:r>
            <a:r>
              <a:rPr lang="en-US" sz="1600">
                <a:cs typeface="Arial" charset="0"/>
              </a:rPr>
              <a:t>±     289</a:t>
            </a:r>
          </a:p>
        </p:txBody>
      </p:sp>
      <p:sp>
        <p:nvSpPr>
          <p:cNvPr id="19531" name="Line 75"/>
          <p:cNvSpPr>
            <a:spLocks noChangeShapeType="1"/>
          </p:cNvSpPr>
          <p:nvPr/>
        </p:nvSpPr>
        <p:spPr bwMode="auto">
          <a:xfrm>
            <a:off x="6227763" y="3141663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9532" name="Text Box 76"/>
          <p:cNvSpPr txBox="1">
            <a:spLocks noChangeArrowheads="1"/>
          </p:cNvSpPr>
          <p:nvPr/>
        </p:nvSpPr>
        <p:spPr bwMode="auto">
          <a:xfrm>
            <a:off x="6999288" y="3092450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600"/>
              <a:t>6</a:t>
            </a:r>
          </a:p>
        </p:txBody>
      </p:sp>
      <p:graphicFrame>
        <p:nvGraphicFramePr>
          <p:cNvPr id="19533" name="Object 77"/>
          <p:cNvGraphicFramePr>
            <a:graphicFrameLocks noChangeAspect="1"/>
          </p:cNvGraphicFramePr>
          <p:nvPr/>
        </p:nvGraphicFramePr>
        <p:xfrm>
          <a:off x="7019925" y="2692400"/>
          <a:ext cx="719138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97" name="Equation" r:id="rId11" imgW="774360" imgH="253800" progId="Equation.DSMT4">
                  <p:embed/>
                </p:oleObj>
              </mc:Choice>
              <mc:Fallback>
                <p:oleObj name="Equation" r:id="rId11" imgW="774360" imgH="253800" progId="Equation.DSMT4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2692400"/>
                        <a:ext cx="719138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34" name="Text Box 78"/>
          <p:cNvSpPr txBox="1">
            <a:spLocks noChangeArrowheads="1"/>
          </p:cNvSpPr>
          <p:nvPr/>
        </p:nvSpPr>
        <p:spPr bwMode="auto">
          <a:xfrm>
            <a:off x="5580063" y="3527425"/>
            <a:ext cx="688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600"/>
              <a:t>X</a:t>
            </a:r>
            <a:r>
              <a:rPr lang="es-MX" sz="1600" baseline="-25000"/>
              <a:t>1,2</a:t>
            </a:r>
            <a:r>
              <a:rPr lang="es-MX" sz="1600"/>
              <a:t> =</a:t>
            </a:r>
          </a:p>
        </p:txBody>
      </p:sp>
      <p:sp>
        <p:nvSpPr>
          <p:cNvPr id="19535" name="Text Box 79"/>
          <p:cNvSpPr txBox="1">
            <a:spLocks noChangeArrowheads="1"/>
          </p:cNvSpPr>
          <p:nvPr/>
        </p:nvSpPr>
        <p:spPr bwMode="auto">
          <a:xfrm>
            <a:off x="6300788" y="3357563"/>
            <a:ext cx="10302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600"/>
              <a:t>– 13 </a:t>
            </a:r>
            <a:r>
              <a:rPr lang="en-US" sz="1600">
                <a:cs typeface="Arial" charset="0"/>
              </a:rPr>
              <a:t>± 17</a:t>
            </a:r>
          </a:p>
        </p:txBody>
      </p:sp>
      <p:sp>
        <p:nvSpPr>
          <p:cNvPr id="19536" name="Line 80"/>
          <p:cNvSpPr>
            <a:spLocks noChangeShapeType="1"/>
          </p:cNvSpPr>
          <p:nvPr/>
        </p:nvSpPr>
        <p:spPr bwMode="auto">
          <a:xfrm>
            <a:off x="6300788" y="3713163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9537" name="Text Box 81"/>
          <p:cNvSpPr txBox="1">
            <a:spLocks noChangeArrowheads="1"/>
          </p:cNvSpPr>
          <p:nvPr/>
        </p:nvSpPr>
        <p:spPr bwMode="auto">
          <a:xfrm>
            <a:off x="6732588" y="3665538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600"/>
              <a:t>6</a:t>
            </a:r>
          </a:p>
        </p:txBody>
      </p:sp>
      <p:sp>
        <p:nvSpPr>
          <p:cNvPr id="19539" name="Text Box 83"/>
          <p:cNvSpPr txBox="1">
            <a:spLocks noChangeArrowheads="1"/>
          </p:cNvSpPr>
          <p:nvPr/>
        </p:nvSpPr>
        <p:spPr bwMode="auto">
          <a:xfrm>
            <a:off x="5578475" y="4194175"/>
            <a:ext cx="6302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 sz="1600"/>
              <a:t>X</a:t>
            </a:r>
            <a:r>
              <a:rPr lang="es-MX" sz="1600" baseline="-25000"/>
              <a:t>1</a:t>
            </a:r>
            <a:r>
              <a:rPr lang="es-MX" sz="1600"/>
              <a:t> = </a:t>
            </a:r>
          </a:p>
        </p:txBody>
      </p:sp>
      <p:sp>
        <p:nvSpPr>
          <p:cNvPr id="19540" name="Text Box 84"/>
          <p:cNvSpPr txBox="1">
            <a:spLocks noChangeArrowheads="1"/>
          </p:cNvSpPr>
          <p:nvPr/>
        </p:nvSpPr>
        <p:spPr bwMode="auto">
          <a:xfrm>
            <a:off x="6153150" y="4006850"/>
            <a:ext cx="10382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600"/>
              <a:t>– 13 +</a:t>
            </a:r>
            <a:r>
              <a:rPr lang="en-US" sz="1600">
                <a:cs typeface="Arial" charset="0"/>
              </a:rPr>
              <a:t> 17</a:t>
            </a:r>
          </a:p>
        </p:txBody>
      </p:sp>
      <p:sp>
        <p:nvSpPr>
          <p:cNvPr id="19541" name="Line 85"/>
          <p:cNvSpPr>
            <a:spLocks noChangeShapeType="1"/>
          </p:cNvSpPr>
          <p:nvPr/>
        </p:nvSpPr>
        <p:spPr bwMode="auto">
          <a:xfrm>
            <a:off x="6156325" y="4362450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9542" name="Text Box 86"/>
          <p:cNvSpPr txBox="1">
            <a:spLocks noChangeArrowheads="1"/>
          </p:cNvSpPr>
          <p:nvPr/>
        </p:nvSpPr>
        <p:spPr bwMode="auto">
          <a:xfrm>
            <a:off x="6588125" y="4314825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600"/>
              <a:t>6</a:t>
            </a:r>
          </a:p>
        </p:txBody>
      </p:sp>
      <p:sp>
        <p:nvSpPr>
          <p:cNvPr id="19547" name="Text Box 91"/>
          <p:cNvSpPr txBox="1">
            <a:spLocks noChangeArrowheads="1"/>
          </p:cNvSpPr>
          <p:nvPr/>
        </p:nvSpPr>
        <p:spPr bwMode="auto">
          <a:xfrm>
            <a:off x="5580063" y="4700588"/>
            <a:ext cx="6302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 sz="1600"/>
              <a:t>X</a:t>
            </a:r>
            <a:r>
              <a:rPr lang="es-MX" sz="1600" baseline="-25000"/>
              <a:t>2</a:t>
            </a:r>
            <a:r>
              <a:rPr lang="es-MX" sz="1600"/>
              <a:t> = </a:t>
            </a:r>
          </a:p>
        </p:txBody>
      </p:sp>
      <p:sp>
        <p:nvSpPr>
          <p:cNvPr id="19548" name="Text Box 92"/>
          <p:cNvSpPr txBox="1">
            <a:spLocks noChangeArrowheads="1"/>
          </p:cNvSpPr>
          <p:nvPr/>
        </p:nvSpPr>
        <p:spPr bwMode="auto">
          <a:xfrm>
            <a:off x="6156325" y="451326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600"/>
              <a:t>– 13 –</a:t>
            </a:r>
            <a:r>
              <a:rPr lang="en-US" sz="1600">
                <a:cs typeface="Arial" charset="0"/>
              </a:rPr>
              <a:t> 17</a:t>
            </a:r>
          </a:p>
        </p:txBody>
      </p:sp>
      <p:sp>
        <p:nvSpPr>
          <p:cNvPr id="19549" name="Line 93"/>
          <p:cNvSpPr>
            <a:spLocks noChangeShapeType="1"/>
          </p:cNvSpPr>
          <p:nvPr/>
        </p:nvSpPr>
        <p:spPr bwMode="auto">
          <a:xfrm>
            <a:off x="6157913" y="4868863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9550" name="Text Box 94"/>
          <p:cNvSpPr txBox="1">
            <a:spLocks noChangeArrowheads="1"/>
          </p:cNvSpPr>
          <p:nvPr/>
        </p:nvSpPr>
        <p:spPr bwMode="auto">
          <a:xfrm>
            <a:off x="6589713" y="4821238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600"/>
              <a:t>6</a:t>
            </a:r>
          </a:p>
        </p:txBody>
      </p:sp>
      <p:sp>
        <p:nvSpPr>
          <p:cNvPr id="19551" name="Text Box 95"/>
          <p:cNvSpPr txBox="1">
            <a:spLocks noChangeArrowheads="1"/>
          </p:cNvSpPr>
          <p:nvPr/>
        </p:nvSpPr>
        <p:spPr bwMode="auto">
          <a:xfrm>
            <a:off x="7524750" y="40052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cs typeface="Arial" charset="0"/>
              </a:rPr>
              <a:t>4</a:t>
            </a:r>
          </a:p>
        </p:txBody>
      </p:sp>
      <p:sp>
        <p:nvSpPr>
          <p:cNvPr id="19552" name="Line 96"/>
          <p:cNvSpPr>
            <a:spLocks noChangeShapeType="1"/>
          </p:cNvSpPr>
          <p:nvPr/>
        </p:nvSpPr>
        <p:spPr bwMode="auto">
          <a:xfrm flipV="1">
            <a:off x="7524750" y="4365625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9553" name="Text Box 97"/>
          <p:cNvSpPr txBox="1">
            <a:spLocks noChangeArrowheads="1"/>
          </p:cNvSpPr>
          <p:nvPr/>
        </p:nvSpPr>
        <p:spPr bwMode="auto">
          <a:xfrm>
            <a:off x="7524750" y="43132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600"/>
              <a:t>6</a:t>
            </a:r>
          </a:p>
        </p:txBody>
      </p:sp>
      <p:sp>
        <p:nvSpPr>
          <p:cNvPr id="19555" name="Text Box 99"/>
          <p:cNvSpPr txBox="1">
            <a:spLocks noChangeArrowheads="1"/>
          </p:cNvSpPr>
          <p:nvPr/>
        </p:nvSpPr>
        <p:spPr bwMode="auto">
          <a:xfrm>
            <a:off x="7221538" y="4171950"/>
            <a:ext cx="3032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 sz="1600"/>
              <a:t>=</a:t>
            </a:r>
          </a:p>
        </p:txBody>
      </p:sp>
      <p:sp>
        <p:nvSpPr>
          <p:cNvPr id="19556" name="Text Box 100"/>
          <p:cNvSpPr txBox="1">
            <a:spLocks noChangeArrowheads="1"/>
          </p:cNvSpPr>
          <p:nvPr/>
        </p:nvSpPr>
        <p:spPr bwMode="auto">
          <a:xfrm>
            <a:off x="8172450" y="40052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cs typeface="Arial" charset="0"/>
              </a:rPr>
              <a:t>2</a:t>
            </a:r>
          </a:p>
        </p:txBody>
      </p:sp>
      <p:sp>
        <p:nvSpPr>
          <p:cNvPr id="19557" name="Line 101"/>
          <p:cNvSpPr>
            <a:spLocks noChangeShapeType="1"/>
          </p:cNvSpPr>
          <p:nvPr/>
        </p:nvSpPr>
        <p:spPr bwMode="auto">
          <a:xfrm flipV="1">
            <a:off x="8172450" y="4365625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9558" name="Text Box 102"/>
          <p:cNvSpPr txBox="1">
            <a:spLocks noChangeArrowheads="1"/>
          </p:cNvSpPr>
          <p:nvPr/>
        </p:nvSpPr>
        <p:spPr bwMode="auto">
          <a:xfrm>
            <a:off x="8172450" y="43132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600"/>
              <a:t>3</a:t>
            </a:r>
          </a:p>
        </p:txBody>
      </p:sp>
      <p:sp>
        <p:nvSpPr>
          <p:cNvPr id="19559" name="Text Box 103"/>
          <p:cNvSpPr txBox="1">
            <a:spLocks noChangeArrowheads="1"/>
          </p:cNvSpPr>
          <p:nvPr/>
        </p:nvSpPr>
        <p:spPr bwMode="auto">
          <a:xfrm>
            <a:off x="7869238" y="4171950"/>
            <a:ext cx="3032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 sz="1600"/>
              <a:t>=</a:t>
            </a:r>
          </a:p>
        </p:txBody>
      </p:sp>
      <p:sp>
        <p:nvSpPr>
          <p:cNvPr id="19560" name="Text Box 104"/>
          <p:cNvSpPr txBox="1">
            <a:spLocks noChangeArrowheads="1"/>
          </p:cNvSpPr>
          <p:nvPr/>
        </p:nvSpPr>
        <p:spPr bwMode="auto">
          <a:xfrm>
            <a:off x="7448550" y="4508500"/>
            <a:ext cx="579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600"/>
              <a:t>–</a:t>
            </a:r>
            <a:r>
              <a:rPr lang="en-US" sz="1600"/>
              <a:t> 30</a:t>
            </a:r>
            <a:endParaRPr lang="en-US" sz="1600">
              <a:cs typeface="Arial" charset="0"/>
            </a:endParaRPr>
          </a:p>
        </p:txBody>
      </p:sp>
      <p:sp>
        <p:nvSpPr>
          <p:cNvPr id="19561" name="Line 105"/>
          <p:cNvSpPr>
            <a:spLocks noChangeShapeType="1"/>
          </p:cNvSpPr>
          <p:nvPr/>
        </p:nvSpPr>
        <p:spPr bwMode="auto">
          <a:xfrm flipV="1">
            <a:off x="7524750" y="4868863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9562" name="Text Box 106"/>
          <p:cNvSpPr txBox="1">
            <a:spLocks noChangeArrowheads="1"/>
          </p:cNvSpPr>
          <p:nvPr/>
        </p:nvSpPr>
        <p:spPr bwMode="auto">
          <a:xfrm>
            <a:off x="7588250" y="48212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600"/>
              <a:t>6</a:t>
            </a:r>
          </a:p>
        </p:txBody>
      </p:sp>
      <p:sp>
        <p:nvSpPr>
          <p:cNvPr id="19563" name="Text Box 107"/>
          <p:cNvSpPr txBox="1">
            <a:spLocks noChangeArrowheads="1"/>
          </p:cNvSpPr>
          <p:nvPr/>
        </p:nvSpPr>
        <p:spPr bwMode="auto">
          <a:xfrm>
            <a:off x="7221538" y="4675188"/>
            <a:ext cx="3032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 sz="1600"/>
              <a:t>=</a:t>
            </a:r>
          </a:p>
        </p:txBody>
      </p:sp>
      <p:sp>
        <p:nvSpPr>
          <p:cNvPr id="19564" name="Text Box 108"/>
          <p:cNvSpPr txBox="1">
            <a:spLocks noChangeArrowheads="1"/>
          </p:cNvSpPr>
          <p:nvPr/>
        </p:nvSpPr>
        <p:spPr bwMode="auto">
          <a:xfrm>
            <a:off x="8137525" y="4652963"/>
            <a:ext cx="46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1600"/>
              <a:t>– 5</a:t>
            </a:r>
            <a:endParaRPr lang="en-US" sz="1600"/>
          </a:p>
        </p:txBody>
      </p:sp>
      <p:sp>
        <p:nvSpPr>
          <p:cNvPr id="19567" name="Text Box 111"/>
          <p:cNvSpPr txBox="1">
            <a:spLocks noChangeArrowheads="1"/>
          </p:cNvSpPr>
          <p:nvPr/>
        </p:nvSpPr>
        <p:spPr bwMode="auto">
          <a:xfrm>
            <a:off x="7940675" y="4675188"/>
            <a:ext cx="3032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 sz="1600"/>
              <a:t>=</a:t>
            </a:r>
          </a:p>
        </p:txBody>
      </p:sp>
      <p:sp>
        <p:nvSpPr>
          <p:cNvPr id="19568" name="Freeform 112"/>
          <p:cNvSpPr>
            <a:spLocks/>
          </p:cNvSpPr>
          <p:nvPr/>
        </p:nvSpPr>
        <p:spPr bwMode="auto">
          <a:xfrm>
            <a:off x="5651500" y="5157788"/>
            <a:ext cx="3313113" cy="1295400"/>
          </a:xfrm>
          <a:custGeom>
            <a:avLst/>
            <a:gdLst>
              <a:gd name="T0" fmla="*/ 1070 w 2324"/>
              <a:gd name="T1" fmla="*/ 109 h 985"/>
              <a:gd name="T2" fmla="*/ 1152 w 2324"/>
              <a:gd name="T3" fmla="*/ 74 h 985"/>
              <a:gd name="T4" fmla="*/ 1205 w 2324"/>
              <a:gd name="T5" fmla="*/ 139 h 985"/>
              <a:gd name="T6" fmla="*/ 1463 w 2324"/>
              <a:gd name="T7" fmla="*/ 139 h 985"/>
              <a:gd name="T8" fmla="*/ 1569 w 2324"/>
              <a:gd name="T9" fmla="*/ 92 h 985"/>
              <a:gd name="T10" fmla="*/ 1669 w 2324"/>
              <a:gd name="T11" fmla="*/ 9 h 985"/>
              <a:gd name="T12" fmla="*/ 1769 w 2324"/>
              <a:gd name="T13" fmla="*/ 209 h 985"/>
              <a:gd name="T14" fmla="*/ 2051 w 2324"/>
              <a:gd name="T15" fmla="*/ 50 h 985"/>
              <a:gd name="T16" fmla="*/ 2145 w 2324"/>
              <a:gd name="T17" fmla="*/ 27 h 985"/>
              <a:gd name="T18" fmla="*/ 2316 w 2324"/>
              <a:gd name="T19" fmla="*/ 438 h 985"/>
              <a:gd name="T20" fmla="*/ 2204 w 2324"/>
              <a:gd name="T21" fmla="*/ 574 h 985"/>
              <a:gd name="T22" fmla="*/ 2239 w 2324"/>
              <a:gd name="T23" fmla="*/ 820 h 985"/>
              <a:gd name="T24" fmla="*/ 2098 w 2324"/>
              <a:gd name="T25" fmla="*/ 956 h 985"/>
              <a:gd name="T26" fmla="*/ 1992 w 2324"/>
              <a:gd name="T27" fmla="*/ 885 h 985"/>
              <a:gd name="T28" fmla="*/ 1787 w 2324"/>
              <a:gd name="T29" fmla="*/ 785 h 985"/>
              <a:gd name="T30" fmla="*/ 1646 w 2324"/>
              <a:gd name="T31" fmla="*/ 926 h 985"/>
              <a:gd name="T32" fmla="*/ 1581 w 2324"/>
              <a:gd name="T33" fmla="*/ 985 h 985"/>
              <a:gd name="T34" fmla="*/ 1499 w 2324"/>
              <a:gd name="T35" fmla="*/ 844 h 985"/>
              <a:gd name="T36" fmla="*/ 1258 w 2324"/>
              <a:gd name="T37" fmla="*/ 914 h 985"/>
              <a:gd name="T38" fmla="*/ 1134 w 2324"/>
              <a:gd name="T39" fmla="*/ 862 h 985"/>
              <a:gd name="T40" fmla="*/ 1046 w 2324"/>
              <a:gd name="T41" fmla="*/ 779 h 985"/>
              <a:gd name="T42" fmla="*/ 970 w 2324"/>
              <a:gd name="T43" fmla="*/ 844 h 985"/>
              <a:gd name="T44" fmla="*/ 864 w 2324"/>
              <a:gd name="T45" fmla="*/ 897 h 985"/>
              <a:gd name="T46" fmla="*/ 335 w 2324"/>
              <a:gd name="T47" fmla="*/ 891 h 985"/>
              <a:gd name="T48" fmla="*/ 147 w 2324"/>
              <a:gd name="T49" fmla="*/ 785 h 985"/>
              <a:gd name="T50" fmla="*/ 65 w 2324"/>
              <a:gd name="T51" fmla="*/ 668 h 985"/>
              <a:gd name="T52" fmla="*/ 12 w 2324"/>
              <a:gd name="T53" fmla="*/ 579 h 985"/>
              <a:gd name="T54" fmla="*/ 23 w 2324"/>
              <a:gd name="T55" fmla="*/ 480 h 985"/>
              <a:gd name="T56" fmla="*/ 94 w 2324"/>
              <a:gd name="T57" fmla="*/ 444 h 985"/>
              <a:gd name="T58" fmla="*/ 100 w 2324"/>
              <a:gd name="T59" fmla="*/ 239 h 985"/>
              <a:gd name="T60" fmla="*/ 241 w 2324"/>
              <a:gd name="T61" fmla="*/ 145 h 985"/>
              <a:gd name="T62" fmla="*/ 482 w 2324"/>
              <a:gd name="T63" fmla="*/ 180 h 985"/>
              <a:gd name="T64" fmla="*/ 658 w 2324"/>
              <a:gd name="T65" fmla="*/ 150 h 985"/>
              <a:gd name="T66" fmla="*/ 717 w 2324"/>
              <a:gd name="T67" fmla="*/ 197 h 985"/>
              <a:gd name="T68" fmla="*/ 887 w 2324"/>
              <a:gd name="T69" fmla="*/ 162 h 985"/>
              <a:gd name="T70" fmla="*/ 940 w 2324"/>
              <a:gd name="T71" fmla="*/ 103 h 985"/>
              <a:gd name="T72" fmla="*/ 934 w 2324"/>
              <a:gd name="T73" fmla="*/ 162 h 9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324" h="985">
                <a:moveTo>
                  <a:pt x="923" y="203"/>
                </a:moveTo>
                <a:cubicBezTo>
                  <a:pt x="972" y="166"/>
                  <a:pt x="1016" y="138"/>
                  <a:pt x="1070" y="109"/>
                </a:cubicBezTo>
                <a:cubicBezTo>
                  <a:pt x="1085" y="101"/>
                  <a:pt x="1101" y="92"/>
                  <a:pt x="1117" y="86"/>
                </a:cubicBezTo>
                <a:cubicBezTo>
                  <a:pt x="1129" y="82"/>
                  <a:pt x="1152" y="74"/>
                  <a:pt x="1152" y="74"/>
                </a:cubicBezTo>
                <a:cubicBezTo>
                  <a:pt x="1174" y="76"/>
                  <a:pt x="1203" y="63"/>
                  <a:pt x="1217" y="80"/>
                </a:cubicBezTo>
                <a:cubicBezTo>
                  <a:pt x="1230" y="96"/>
                  <a:pt x="1207" y="119"/>
                  <a:pt x="1205" y="139"/>
                </a:cubicBezTo>
                <a:cubicBezTo>
                  <a:pt x="1204" y="156"/>
                  <a:pt x="1217" y="160"/>
                  <a:pt x="1228" y="168"/>
                </a:cubicBezTo>
                <a:cubicBezTo>
                  <a:pt x="1311" y="164"/>
                  <a:pt x="1385" y="165"/>
                  <a:pt x="1463" y="139"/>
                </a:cubicBezTo>
                <a:cubicBezTo>
                  <a:pt x="1479" y="134"/>
                  <a:pt x="1518" y="126"/>
                  <a:pt x="1534" y="115"/>
                </a:cubicBezTo>
                <a:cubicBezTo>
                  <a:pt x="1546" y="107"/>
                  <a:pt x="1569" y="92"/>
                  <a:pt x="1569" y="92"/>
                </a:cubicBezTo>
                <a:cubicBezTo>
                  <a:pt x="1583" y="50"/>
                  <a:pt x="1603" y="28"/>
                  <a:pt x="1640" y="3"/>
                </a:cubicBezTo>
                <a:cubicBezTo>
                  <a:pt x="1650" y="5"/>
                  <a:pt x="1665" y="0"/>
                  <a:pt x="1669" y="9"/>
                </a:cubicBezTo>
                <a:cubicBezTo>
                  <a:pt x="1689" y="53"/>
                  <a:pt x="1656" y="102"/>
                  <a:pt x="1710" y="121"/>
                </a:cubicBezTo>
                <a:cubicBezTo>
                  <a:pt x="1723" y="161"/>
                  <a:pt x="1732" y="184"/>
                  <a:pt x="1769" y="209"/>
                </a:cubicBezTo>
                <a:cubicBezTo>
                  <a:pt x="1814" y="198"/>
                  <a:pt x="1836" y="169"/>
                  <a:pt x="1875" y="145"/>
                </a:cubicBezTo>
                <a:cubicBezTo>
                  <a:pt x="1932" y="110"/>
                  <a:pt x="1991" y="80"/>
                  <a:pt x="2051" y="50"/>
                </a:cubicBezTo>
                <a:cubicBezTo>
                  <a:pt x="2061" y="45"/>
                  <a:pt x="2070" y="36"/>
                  <a:pt x="2081" y="33"/>
                </a:cubicBezTo>
                <a:cubicBezTo>
                  <a:pt x="2102" y="28"/>
                  <a:pt x="2124" y="29"/>
                  <a:pt x="2145" y="27"/>
                </a:cubicBezTo>
                <a:cubicBezTo>
                  <a:pt x="2114" y="177"/>
                  <a:pt x="2092" y="362"/>
                  <a:pt x="2269" y="391"/>
                </a:cubicBezTo>
                <a:cubicBezTo>
                  <a:pt x="2285" y="408"/>
                  <a:pt x="2302" y="419"/>
                  <a:pt x="2316" y="438"/>
                </a:cubicBezTo>
                <a:cubicBezTo>
                  <a:pt x="2324" y="467"/>
                  <a:pt x="2298" y="560"/>
                  <a:pt x="2263" y="568"/>
                </a:cubicBezTo>
                <a:cubicBezTo>
                  <a:pt x="2244" y="573"/>
                  <a:pt x="2224" y="572"/>
                  <a:pt x="2204" y="574"/>
                </a:cubicBezTo>
                <a:cubicBezTo>
                  <a:pt x="2190" y="593"/>
                  <a:pt x="2186" y="609"/>
                  <a:pt x="2180" y="632"/>
                </a:cubicBezTo>
                <a:cubicBezTo>
                  <a:pt x="2197" y="700"/>
                  <a:pt x="2197" y="761"/>
                  <a:pt x="2239" y="820"/>
                </a:cubicBezTo>
                <a:cubicBezTo>
                  <a:pt x="2229" y="861"/>
                  <a:pt x="2233" y="910"/>
                  <a:pt x="2186" y="926"/>
                </a:cubicBezTo>
                <a:cubicBezTo>
                  <a:pt x="2159" y="945"/>
                  <a:pt x="2130" y="948"/>
                  <a:pt x="2098" y="956"/>
                </a:cubicBezTo>
                <a:cubicBezTo>
                  <a:pt x="2080" y="954"/>
                  <a:pt x="2062" y="954"/>
                  <a:pt x="2045" y="950"/>
                </a:cubicBezTo>
                <a:cubicBezTo>
                  <a:pt x="2018" y="943"/>
                  <a:pt x="2006" y="905"/>
                  <a:pt x="1992" y="885"/>
                </a:cubicBezTo>
                <a:cubicBezTo>
                  <a:pt x="1953" y="829"/>
                  <a:pt x="1918" y="784"/>
                  <a:pt x="1851" y="762"/>
                </a:cubicBezTo>
                <a:cubicBezTo>
                  <a:pt x="1828" y="768"/>
                  <a:pt x="1810" y="779"/>
                  <a:pt x="1787" y="785"/>
                </a:cubicBezTo>
                <a:cubicBezTo>
                  <a:pt x="1768" y="798"/>
                  <a:pt x="1747" y="802"/>
                  <a:pt x="1728" y="815"/>
                </a:cubicBezTo>
                <a:cubicBezTo>
                  <a:pt x="1692" y="840"/>
                  <a:pt x="1674" y="892"/>
                  <a:pt x="1646" y="926"/>
                </a:cubicBezTo>
                <a:cubicBezTo>
                  <a:pt x="1636" y="938"/>
                  <a:pt x="1628" y="952"/>
                  <a:pt x="1616" y="962"/>
                </a:cubicBezTo>
                <a:cubicBezTo>
                  <a:pt x="1605" y="971"/>
                  <a:pt x="1581" y="985"/>
                  <a:pt x="1581" y="985"/>
                </a:cubicBezTo>
                <a:cubicBezTo>
                  <a:pt x="1573" y="973"/>
                  <a:pt x="1565" y="962"/>
                  <a:pt x="1557" y="950"/>
                </a:cubicBezTo>
                <a:cubicBezTo>
                  <a:pt x="1536" y="919"/>
                  <a:pt x="1568" y="851"/>
                  <a:pt x="1499" y="844"/>
                </a:cubicBezTo>
                <a:cubicBezTo>
                  <a:pt x="1466" y="841"/>
                  <a:pt x="1432" y="840"/>
                  <a:pt x="1399" y="838"/>
                </a:cubicBezTo>
                <a:cubicBezTo>
                  <a:pt x="1356" y="867"/>
                  <a:pt x="1308" y="903"/>
                  <a:pt x="1258" y="914"/>
                </a:cubicBezTo>
                <a:cubicBezTo>
                  <a:pt x="1228" y="912"/>
                  <a:pt x="1196" y="920"/>
                  <a:pt x="1169" y="909"/>
                </a:cubicBezTo>
                <a:cubicBezTo>
                  <a:pt x="1151" y="901"/>
                  <a:pt x="1134" y="862"/>
                  <a:pt x="1134" y="862"/>
                </a:cubicBezTo>
                <a:cubicBezTo>
                  <a:pt x="1123" y="828"/>
                  <a:pt x="1111" y="785"/>
                  <a:pt x="1075" y="773"/>
                </a:cubicBezTo>
                <a:cubicBezTo>
                  <a:pt x="1065" y="775"/>
                  <a:pt x="1055" y="774"/>
                  <a:pt x="1046" y="779"/>
                </a:cubicBezTo>
                <a:cubicBezTo>
                  <a:pt x="1040" y="783"/>
                  <a:pt x="1039" y="792"/>
                  <a:pt x="1034" y="797"/>
                </a:cubicBezTo>
                <a:cubicBezTo>
                  <a:pt x="1014" y="814"/>
                  <a:pt x="989" y="825"/>
                  <a:pt x="970" y="844"/>
                </a:cubicBezTo>
                <a:cubicBezTo>
                  <a:pt x="945" y="870"/>
                  <a:pt x="973" y="858"/>
                  <a:pt x="940" y="867"/>
                </a:cubicBezTo>
                <a:cubicBezTo>
                  <a:pt x="894" y="899"/>
                  <a:pt x="919" y="889"/>
                  <a:pt x="864" y="897"/>
                </a:cubicBezTo>
                <a:cubicBezTo>
                  <a:pt x="750" y="894"/>
                  <a:pt x="647" y="932"/>
                  <a:pt x="558" y="873"/>
                </a:cubicBezTo>
                <a:cubicBezTo>
                  <a:pt x="451" y="877"/>
                  <a:pt x="413" y="865"/>
                  <a:pt x="335" y="891"/>
                </a:cubicBezTo>
                <a:cubicBezTo>
                  <a:pt x="255" y="886"/>
                  <a:pt x="234" y="892"/>
                  <a:pt x="176" y="856"/>
                </a:cubicBezTo>
                <a:cubicBezTo>
                  <a:pt x="168" y="831"/>
                  <a:pt x="156" y="810"/>
                  <a:pt x="147" y="785"/>
                </a:cubicBezTo>
                <a:cubicBezTo>
                  <a:pt x="142" y="770"/>
                  <a:pt x="138" y="745"/>
                  <a:pt x="129" y="732"/>
                </a:cubicBezTo>
                <a:cubicBezTo>
                  <a:pt x="111" y="706"/>
                  <a:pt x="83" y="695"/>
                  <a:pt x="65" y="668"/>
                </a:cubicBezTo>
                <a:cubicBezTo>
                  <a:pt x="48" y="643"/>
                  <a:pt x="58" y="655"/>
                  <a:pt x="35" y="632"/>
                </a:cubicBezTo>
                <a:cubicBezTo>
                  <a:pt x="28" y="613"/>
                  <a:pt x="18" y="598"/>
                  <a:pt x="12" y="579"/>
                </a:cubicBezTo>
                <a:cubicBezTo>
                  <a:pt x="8" y="567"/>
                  <a:pt x="0" y="544"/>
                  <a:pt x="0" y="544"/>
                </a:cubicBezTo>
                <a:cubicBezTo>
                  <a:pt x="7" y="525"/>
                  <a:pt x="9" y="494"/>
                  <a:pt x="23" y="480"/>
                </a:cubicBezTo>
                <a:cubicBezTo>
                  <a:pt x="33" y="470"/>
                  <a:pt x="47" y="464"/>
                  <a:pt x="59" y="456"/>
                </a:cubicBezTo>
                <a:cubicBezTo>
                  <a:pt x="69" y="449"/>
                  <a:pt x="94" y="444"/>
                  <a:pt x="94" y="444"/>
                </a:cubicBezTo>
                <a:cubicBezTo>
                  <a:pt x="138" y="412"/>
                  <a:pt x="129" y="363"/>
                  <a:pt x="100" y="321"/>
                </a:cubicBezTo>
                <a:cubicBezTo>
                  <a:pt x="119" y="293"/>
                  <a:pt x="108" y="270"/>
                  <a:pt x="100" y="239"/>
                </a:cubicBezTo>
                <a:cubicBezTo>
                  <a:pt x="105" y="187"/>
                  <a:pt x="101" y="159"/>
                  <a:pt x="153" y="145"/>
                </a:cubicBezTo>
                <a:cubicBezTo>
                  <a:pt x="181" y="125"/>
                  <a:pt x="209" y="134"/>
                  <a:pt x="241" y="145"/>
                </a:cubicBezTo>
                <a:cubicBezTo>
                  <a:pt x="269" y="200"/>
                  <a:pt x="301" y="213"/>
                  <a:pt x="353" y="239"/>
                </a:cubicBezTo>
                <a:cubicBezTo>
                  <a:pt x="408" y="230"/>
                  <a:pt x="433" y="196"/>
                  <a:pt x="482" y="180"/>
                </a:cubicBezTo>
                <a:cubicBezTo>
                  <a:pt x="504" y="164"/>
                  <a:pt x="526" y="155"/>
                  <a:pt x="552" y="145"/>
                </a:cubicBezTo>
                <a:cubicBezTo>
                  <a:pt x="587" y="147"/>
                  <a:pt x="624" y="142"/>
                  <a:pt x="658" y="150"/>
                </a:cubicBezTo>
                <a:cubicBezTo>
                  <a:pt x="668" y="152"/>
                  <a:pt x="670" y="166"/>
                  <a:pt x="676" y="174"/>
                </a:cubicBezTo>
                <a:cubicBezTo>
                  <a:pt x="695" y="197"/>
                  <a:pt x="688" y="191"/>
                  <a:pt x="717" y="197"/>
                </a:cubicBezTo>
                <a:cubicBezTo>
                  <a:pt x="754" y="222"/>
                  <a:pt x="794" y="204"/>
                  <a:pt x="834" y="192"/>
                </a:cubicBezTo>
                <a:cubicBezTo>
                  <a:pt x="875" y="165"/>
                  <a:pt x="856" y="173"/>
                  <a:pt x="887" y="162"/>
                </a:cubicBezTo>
                <a:cubicBezTo>
                  <a:pt x="896" y="137"/>
                  <a:pt x="911" y="133"/>
                  <a:pt x="934" y="121"/>
                </a:cubicBezTo>
                <a:cubicBezTo>
                  <a:pt x="936" y="115"/>
                  <a:pt x="934" y="106"/>
                  <a:pt x="940" y="103"/>
                </a:cubicBezTo>
                <a:cubicBezTo>
                  <a:pt x="946" y="100"/>
                  <a:pt x="957" y="103"/>
                  <a:pt x="958" y="109"/>
                </a:cubicBezTo>
                <a:cubicBezTo>
                  <a:pt x="963" y="143"/>
                  <a:pt x="943" y="140"/>
                  <a:pt x="934" y="162"/>
                </a:cubicBezTo>
                <a:cubicBezTo>
                  <a:pt x="929" y="175"/>
                  <a:pt x="927" y="189"/>
                  <a:pt x="923" y="203"/>
                </a:cubicBezTo>
                <a:close/>
              </a:path>
            </a:pathLst>
          </a:custGeom>
          <a:solidFill>
            <a:srgbClr val="C3CDDB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graphicFrame>
        <p:nvGraphicFramePr>
          <p:cNvPr id="19569" name="Object 113"/>
          <p:cNvGraphicFramePr>
            <a:graphicFrameLocks noChangeAspect="1"/>
          </p:cNvGraphicFramePr>
          <p:nvPr/>
        </p:nvGraphicFramePr>
        <p:xfrm>
          <a:off x="5932488" y="5688013"/>
          <a:ext cx="633412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98" name="Equation" r:id="rId12" imgW="139680" imgH="126720" progId="Equation.DSMT4">
                  <p:embed/>
                </p:oleObj>
              </mc:Choice>
              <mc:Fallback>
                <p:oleObj name="Equation" r:id="rId12" imgW="139680" imgH="126720" progId="Equation.DSMT4">
                  <p:embed/>
                  <p:pic>
                    <p:nvPicPr>
                      <p:cNvPr id="0" name="Object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2488" y="5688013"/>
                        <a:ext cx="633412" cy="306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70" name="Text Box 114"/>
          <p:cNvSpPr txBox="1">
            <a:spLocks noChangeArrowheads="1"/>
          </p:cNvSpPr>
          <p:nvPr/>
        </p:nvSpPr>
        <p:spPr bwMode="auto">
          <a:xfrm>
            <a:off x="6273800" y="5654675"/>
            <a:ext cx="9985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FF0000"/>
                </a:solidFill>
              </a:rPr>
              <a:t>X</a:t>
            </a:r>
            <a:r>
              <a:rPr lang="es-MX" baseline="-25000">
                <a:solidFill>
                  <a:srgbClr val="FF0000"/>
                </a:solidFill>
              </a:rPr>
              <a:t>1</a:t>
            </a:r>
            <a:r>
              <a:rPr lang="es-MX">
                <a:solidFill>
                  <a:srgbClr val="FF0000"/>
                </a:solidFill>
              </a:rPr>
              <a:t> = 2/3</a:t>
            </a:r>
          </a:p>
        </p:txBody>
      </p:sp>
      <p:graphicFrame>
        <p:nvGraphicFramePr>
          <p:cNvPr id="19571" name="Object 115"/>
          <p:cNvGraphicFramePr>
            <a:graphicFrameLocks noChangeAspect="1"/>
          </p:cNvGraphicFramePr>
          <p:nvPr/>
        </p:nvGraphicFramePr>
        <p:xfrm>
          <a:off x="7318375" y="5634038"/>
          <a:ext cx="358775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99" name="Equation" r:id="rId14" imgW="139680" imgH="126720" progId="Equation.DSMT4">
                  <p:embed/>
                </p:oleObj>
              </mc:Choice>
              <mc:Fallback>
                <p:oleObj name="Equation" r:id="rId14" imgW="139680" imgH="126720" progId="Equation.DSMT4">
                  <p:embed/>
                  <p:pic>
                    <p:nvPicPr>
                      <p:cNvPr id="0" name="Object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8375" y="5634038"/>
                        <a:ext cx="358775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72" name="Text Box 116"/>
          <p:cNvSpPr txBox="1">
            <a:spLocks noChangeArrowheads="1"/>
          </p:cNvSpPr>
          <p:nvPr/>
        </p:nvSpPr>
        <p:spPr bwMode="auto">
          <a:xfrm>
            <a:off x="7677150" y="5654675"/>
            <a:ext cx="9985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s-MX">
                <a:solidFill>
                  <a:srgbClr val="FF0000"/>
                </a:solidFill>
              </a:rPr>
              <a:t>X</a:t>
            </a:r>
            <a:r>
              <a:rPr lang="es-MX" baseline="-25000">
                <a:solidFill>
                  <a:srgbClr val="FF0000"/>
                </a:solidFill>
              </a:rPr>
              <a:t>2</a:t>
            </a:r>
            <a:r>
              <a:rPr lang="es-MX">
                <a:solidFill>
                  <a:srgbClr val="FF0000"/>
                </a:solidFill>
              </a:rPr>
              <a:t> = – 5</a:t>
            </a:r>
          </a:p>
        </p:txBody>
      </p:sp>
      <p:sp>
        <p:nvSpPr>
          <p:cNvPr id="19573" name="AutoShape 11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4211638" y="6669088"/>
            <a:ext cx="217487" cy="144462"/>
          </a:xfrm>
          <a:prstGeom prst="actionButtonBackPrevious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19574" name="AutoShape 11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4427538" y="6669088"/>
            <a:ext cx="215900" cy="144462"/>
          </a:xfrm>
          <a:prstGeom prst="actionButtonHom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19575" name="AutoShape 11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643438" y="6669088"/>
            <a:ext cx="215900" cy="142875"/>
          </a:xfrm>
          <a:prstGeom prst="actionButtonForwardNex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</p:spTree>
  </p:cSld>
  <p:clrMapOvr>
    <a:masterClrMapping/>
  </p:clrMapOvr>
  <p:transition advClick="0" advTm="36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95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600"/>
                            </p:stCondLst>
                            <p:childTnLst>
                              <p:par>
                                <p:cTn id="15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5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39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6900"/>
                            </p:stCondLst>
                            <p:childTnLst>
                              <p:par>
                                <p:cTn id="25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4400"/>
                            </p:stCondLst>
                            <p:childTnLst>
                              <p:par>
                                <p:cTn id="33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5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6600"/>
                            </p:stCondLst>
                            <p:childTnLst>
                              <p:par>
                                <p:cTn id="39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95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4500"/>
                            </p:stCondLst>
                            <p:childTnLst>
                              <p:par>
                                <p:cTn id="45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8500"/>
                            </p:stCondLst>
                            <p:childTnLst>
                              <p:par>
                                <p:cTn id="53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5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9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3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9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76500"/>
                            </p:stCondLst>
                            <p:childTnLst>
                              <p:par>
                                <p:cTn id="69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80000"/>
                            </p:stCondLst>
                            <p:childTnLst>
                              <p:par>
                                <p:cTn id="77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84000"/>
                            </p:stCondLst>
                            <p:childTnLst>
                              <p:par>
                                <p:cTn id="85" presetID="38" presetClass="entr" presetSubtype="0" accel="5000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19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940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19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101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99000"/>
                            </p:stCondLst>
                            <p:childTnLst>
                              <p:par>
                                <p:cTn id="109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03000"/>
                            </p:stCondLst>
                            <p:childTnLst>
                              <p:par>
                                <p:cTn id="117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12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9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1110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19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133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141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149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124500"/>
                            </p:stCondLst>
                            <p:childTnLst>
                              <p:par>
                                <p:cTn id="15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19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127500"/>
                            </p:stCondLst>
                            <p:childTnLst>
                              <p:par>
                                <p:cTn id="161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129500"/>
                            </p:stCondLst>
                            <p:childTnLst>
                              <p:par>
                                <p:cTn id="169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 nodeType="afterGroup">
                            <p:stCondLst>
                              <p:cond delay="132500"/>
                            </p:stCondLst>
                            <p:childTnLst>
                              <p:par>
                                <p:cTn id="177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18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19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 nodeType="afterGroup">
                            <p:stCondLst>
                              <p:cond delay="140000"/>
                            </p:stCondLst>
                            <p:childTnLst>
                              <p:par>
                                <p:cTn id="189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 nodeType="afterGroup">
                            <p:stCondLst>
                              <p:cond delay="142000"/>
                            </p:stCondLst>
                            <p:childTnLst>
                              <p:par>
                                <p:cTn id="197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205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0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 nodeType="afterGroup">
                            <p:stCondLst>
                              <p:cond delay="149500"/>
                            </p:stCondLst>
                            <p:childTnLst>
                              <p:par>
                                <p:cTn id="21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2000"/>
                                        <p:tgtEl>
                                          <p:spTgt spid="19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 nodeType="afterGroup">
                            <p:stCondLst>
                              <p:cond delay="152500"/>
                            </p:stCondLst>
                            <p:childTnLst>
                              <p:par>
                                <p:cTn id="217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 nodeType="afterGroup">
                            <p:stCondLst>
                              <p:cond delay="154500"/>
                            </p:stCondLst>
                            <p:childTnLst>
                              <p:par>
                                <p:cTn id="225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 nodeType="afterGroup">
                            <p:stCondLst>
                              <p:cond delay="156500"/>
                            </p:stCondLst>
                            <p:childTnLst>
                              <p:par>
                                <p:cTn id="233" presetID="38" presetClass="entr" presetSubtype="0" accel="5000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3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 nodeType="afterGroup">
                            <p:stCondLst>
                              <p:cond delay="158500"/>
                            </p:stCondLst>
                            <p:childTnLst>
                              <p:par>
                                <p:cTn id="24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2000"/>
                                        <p:tgtEl>
                                          <p:spTgt spid="19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 nodeType="afterGroup">
                            <p:stCondLst>
                              <p:cond delay="161500"/>
                            </p:stCondLst>
                            <p:childTnLst>
                              <p:par>
                                <p:cTn id="245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4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 nodeType="afterGroup">
                            <p:stCondLst>
                              <p:cond delay="163500"/>
                            </p:stCondLst>
                            <p:childTnLst>
                              <p:par>
                                <p:cTn id="253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5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5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 nodeType="afterGroup">
                            <p:stCondLst>
                              <p:cond delay="165500"/>
                            </p:stCondLst>
                            <p:childTnLst>
                              <p:par>
                                <p:cTn id="261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 nodeType="afterGroup">
                            <p:stCondLst>
                              <p:cond delay="167500"/>
                            </p:stCondLst>
                            <p:childTnLst>
                              <p:par>
                                <p:cTn id="26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2000"/>
                                        <p:tgtEl>
                                          <p:spTgt spid="19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 nodeType="afterGroup">
                            <p:stCondLst>
                              <p:cond delay="170500"/>
                            </p:stCondLst>
                            <p:childTnLst>
                              <p:par>
                                <p:cTn id="273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7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7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 nodeType="afterGroup">
                            <p:stCondLst>
                              <p:cond delay="172500"/>
                            </p:stCondLst>
                            <p:childTnLst>
                              <p:par>
                                <p:cTn id="281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8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8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 nodeType="afterGroup">
                            <p:stCondLst>
                              <p:cond delay="174500"/>
                            </p:stCondLst>
                            <p:childTnLst>
                              <p:par>
                                <p:cTn id="289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9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9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 nodeType="afterGroup">
                            <p:stCondLst>
                              <p:cond delay="177500"/>
                            </p:stCondLst>
                            <p:childTnLst>
                              <p:par>
                                <p:cTn id="29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2000"/>
                                        <p:tgtEl>
                                          <p:spTgt spid="19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 nodeType="afterGroup">
                            <p:stCondLst>
                              <p:cond delay="180500"/>
                            </p:stCondLst>
                            <p:childTnLst>
                              <p:par>
                                <p:cTn id="301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0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0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 nodeType="afterGroup">
                            <p:stCondLst>
                              <p:cond delay="182500"/>
                            </p:stCondLst>
                            <p:childTnLst>
                              <p:par>
                                <p:cTn id="309" presetID="38" presetClass="entr" presetSubtype="0" accel="5000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 nodeType="afterGroup">
                            <p:stCondLst>
                              <p:cond delay="184500"/>
                            </p:stCondLst>
                            <p:childTnLst>
                              <p:par>
                                <p:cTn id="317" presetID="38" presetClass="entr" presetSubtype="0" accel="5000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 nodeType="afterGroup">
                            <p:stCondLst>
                              <p:cond delay="187000"/>
                            </p:stCondLst>
                            <p:childTnLst>
                              <p:par>
                                <p:cTn id="32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2000"/>
                                        <p:tgtEl>
                                          <p:spTgt spid="19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329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3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3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94500"/>
                            </p:stCondLst>
                            <p:childTnLst>
                              <p:par>
                                <p:cTn id="33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9" dur="2000"/>
                                        <p:tgtEl>
                                          <p:spTgt spid="19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97500"/>
                            </p:stCondLst>
                            <p:childTnLst>
                              <p:par>
                                <p:cTn id="341" presetID="38" presetClass="entr" presetSubtype="0" ac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4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201500"/>
                            </p:stCondLst>
                            <p:childTnLst>
                              <p:par>
                                <p:cTn id="349" presetID="2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1" dur="2000"/>
                                        <p:tgtEl>
                                          <p:spTgt spid="19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204500"/>
                            </p:stCondLst>
                            <p:childTnLst>
                              <p:par>
                                <p:cTn id="353" presetID="26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513" grpId="0"/>
      <p:bldP spid="19514" grpId="0"/>
      <p:bldP spid="19515" grpId="0"/>
      <p:bldP spid="19517" grpId="0"/>
      <p:bldP spid="19518" grpId="0"/>
      <p:bldP spid="19519" grpId="0"/>
      <p:bldP spid="19520" grpId="0"/>
      <p:bldP spid="19521" grpId="0" animBg="1"/>
      <p:bldP spid="19522" grpId="0"/>
      <p:bldP spid="19524" grpId="0"/>
      <p:bldP spid="19526" grpId="0" animBg="1"/>
      <p:bldP spid="19527" grpId="0"/>
      <p:bldP spid="19529" grpId="0"/>
      <p:bldP spid="19530" grpId="0"/>
      <p:bldP spid="19531" grpId="0" animBg="1"/>
      <p:bldP spid="19532" grpId="0"/>
      <p:bldP spid="19534" grpId="0"/>
      <p:bldP spid="19535" grpId="0"/>
      <p:bldP spid="19536" grpId="0" animBg="1"/>
      <p:bldP spid="19537" grpId="0"/>
      <p:bldP spid="19539" grpId="0"/>
      <p:bldP spid="19540" grpId="0"/>
      <p:bldP spid="19541" grpId="0" animBg="1"/>
      <p:bldP spid="19542" grpId="0"/>
      <p:bldP spid="19547" grpId="0"/>
      <p:bldP spid="19548" grpId="0"/>
      <p:bldP spid="19549" grpId="0" animBg="1"/>
      <p:bldP spid="19550" grpId="0"/>
      <p:bldP spid="19552" grpId="0" animBg="1"/>
      <p:bldP spid="19553" grpId="0"/>
      <p:bldP spid="19555" grpId="0"/>
      <p:bldP spid="19556" grpId="0"/>
      <p:bldP spid="19557" grpId="0" animBg="1"/>
      <p:bldP spid="19558" grpId="0"/>
      <p:bldP spid="19559" grpId="0"/>
      <p:bldP spid="19560" grpId="0"/>
      <p:bldP spid="19561" grpId="0" animBg="1"/>
      <p:bldP spid="19562" grpId="0"/>
      <p:bldP spid="19563" grpId="0"/>
      <p:bldP spid="19568" grpId="0" animBg="1"/>
      <p:bldP spid="19570" grpId="0"/>
      <p:bldP spid="19572" grpId="0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MX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MX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1667</Words>
  <Application>Microsoft Office PowerPoint</Application>
  <PresentationFormat>Presentación en pantalla (4:3)</PresentationFormat>
  <Paragraphs>242</Paragraphs>
  <Slides>9</Slides>
  <Notes>9</Notes>
  <HiddenSlides>0</HiddenSlides>
  <MMClips>0</MMClips>
  <ScaleCrop>false</ScaleCrop>
  <HeadingPairs>
    <vt:vector size="8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Wingdings</vt:lpstr>
      <vt:lpstr>Diseño predeterminado</vt:lpstr>
      <vt:lpstr>Equation</vt:lpstr>
      <vt:lpstr>Ecuaciones Cuadráticas</vt:lpstr>
      <vt:lpstr>Ecuación Cuadrática Pura</vt:lpstr>
      <vt:lpstr>Ecuación Cuadrática Mixta</vt:lpstr>
      <vt:lpstr>Factorización de un Trinomio Cuadrado Perfecto</vt:lpstr>
      <vt:lpstr>Factorización de un Trinomio Cuadrado de la Forma “a = 1”</vt:lpstr>
      <vt:lpstr>Factorización de un Trinomio Cuadrado de la Forma “a ≠ 1”</vt:lpstr>
      <vt:lpstr>Factorización de un Trinomio Cuadrado de la Forma “a ≠ 1”</vt:lpstr>
      <vt:lpstr>Completando un Trinomio Cuadrado Perfecto</vt:lpstr>
      <vt:lpstr>Por Fórmula General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Trinomio Cuadrado Perfecto</dc:title>
  <dc:creator>Ing. Jaime Chávez Carrillo</dc:creator>
  <cp:lastModifiedBy>Jaime Chávez C</cp:lastModifiedBy>
  <cp:revision>89</cp:revision>
  <dcterms:created xsi:type="dcterms:W3CDTF">2008-04-19T17:44:08Z</dcterms:created>
  <dcterms:modified xsi:type="dcterms:W3CDTF">2014-01-03T02:21:02Z</dcterms:modified>
</cp:coreProperties>
</file>